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82" r:id="rId2"/>
    <p:sldId id="328" r:id="rId3"/>
    <p:sldId id="335" r:id="rId4"/>
    <p:sldId id="339" r:id="rId5"/>
    <p:sldId id="340" r:id="rId6"/>
    <p:sldId id="319" r:id="rId7"/>
    <p:sldId id="334" r:id="rId8"/>
    <p:sldId id="283" r:id="rId9"/>
    <p:sldId id="295" r:id="rId10"/>
    <p:sldId id="291" r:id="rId11"/>
    <p:sldId id="257" r:id="rId12"/>
    <p:sldId id="292" r:id="rId13"/>
    <p:sldId id="293" r:id="rId14"/>
    <p:sldId id="259" r:id="rId15"/>
    <p:sldId id="260" r:id="rId16"/>
    <p:sldId id="263" r:id="rId17"/>
    <p:sldId id="325" r:id="rId18"/>
    <p:sldId id="296" r:id="rId19"/>
    <p:sldId id="266" r:id="rId20"/>
    <p:sldId id="268" r:id="rId21"/>
    <p:sldId id="336" r:id="rId22"/>
    <p:sldId id="337" r:id="rId23"/>
    <p:sldId id="338" r:id="rId24"/>
    <p:sldId id="297" r:id="rId25"/>
    <p:sldId id="294"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21" r:id="rId39"/>
    <p:sldId id="322" r:id="rId40"/>
    <p:sldId id="323" r:id="rId41"/>
    <p:sldId id="324" r:id="rId42"/>
    <p:sldId id="278" r:id="rId43"/>
    <p:sldId id="274" r:id="rId44"/>
    <p:sldId id="329" r:id="rId45"/>
    <p:sldId id="331" r:id="rId46"/>
    <p:sldId id="332" r:id="rId47"/>
    <p:sldId id="333" r:id="rId48"/>
    <p:sldId id="341" r:id="rId49"/>
    <p:sldId id="342" r:id="rId50"/>
    <p:sldId id="344" r:id="rId51"/>
    <p:sldId id="343" r:id="rId52"/>
    <p:sldId id="345" r:id="rId53"/>
    <p:sldId id="346" r:id="rId54"/>
    <p:sldId id="347" r:id="rId55"/>
    <p:sldId id="348" r:id="rId56"/>
    <p:sldId id="281" r:id="rId5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AE67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72" autoAdjust="0"/>
  </p:normalViewPr>
  <p:slideViewPr>
    <p:cSldViewPr>
      <p:cViewPr>
        <p:scale>
          <a:sx n="80" d="100"/>
          <a:sy n="80" d="100"/>
        </p:scale>
        <p:origin x="-10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8DE66-DDC5-43C0-BD98-4563C5BC975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8E0BC525-0782-448D-8C74-E9B81027824F}">
      <dgm:prSet custT="1"/>
      <dgm:spPr>
        <a:solidFill>
          <a:schemeClr val="accent5">
            <a:lumMod val="40000"/>
            <a:lumOff val="60000"/>
          </a:schemeClr>
        </a:solidFill>
        <a:ln>
          <a:prstDash val="sysDot"/>
        </a:ln>
      </dgm:spPr>
      <dgm:t>
        <a:bodyPr/>
        <a:lstStyle/>
        <a:p>
          <a:pPr algn="l" rtl="0">
            <a:lnSpc>
              <a:spcPct val="100000"/>
            </a:lnSpc>
            <a:spcBef>
              <a:spcPts val="600"/>
            </a:spcBef>
          </a:pPr>
          <a:r>
            <a:rPr lang="zh-CN" altLang="en-US" sz="2200" i="0" dirty="0" smtClean="0">
              <a:solidFill>
                <a:schemeClr val="tx1">
                  <a:lumMod val="95000"/>
                  <a:lumOff val="5000"/>
                </a:schemeClr>
              </a:solidFill>
            </a:rPr>
            <a:t>国家通过制定统一的管理规范和技术标准，组织行政机关、公民、法人和其他组织根据信息和信息系统的不同重要程度开展有针对性的保护工作。国家对不同安全保护级别的信息和信息系统实行不同强度的监管政策。</a:t>
          </a:r>
          <a:endParaRPr lang="zh-CN" altLang="en-US" sz="2200" i="0" dirty="0">
            <a:solidFill>
              <a:schemeClr val="tx1">
                <a:lumMod val="95000"/>
                <a:lumOff val="5000"/>
              </a:schemeClr>
            </a:solidFill>
          </a:endParaRPr>
        </a:p>
      </dgm:t>
    </dgm:pt>
    <dgm:pt modelId="{9FE3F264-E921-4E17-A7E2-ABB4DF32D53A}" type="parTrans" cxnId="{4CE0B134-E5F7-40D5-B0EA-373860917315}">
      <dgm:prSet/>
      <dgm:spPr/>
      <dgm:t>
        <a:bodyPr/>
        <a:lstStyle/>
        <a:p>
          <a:endParaRPr lang="zh-CN" altLang="en-US"/>
        </a:p>
      </dgm:t>
    </dgm:pt>
    <dgm:pt modelId="{48420342-2231-42F5-8A04-8AF31EAF89AF}" type="sibTrans" cxnId="{4CE0B134-E5F7-40D5-B0EA-373860917315}">
      <dgm:prSet/>
      <dgm:spPr/>
      <dgm:t>
        <a:bodyPr/>
        <a:lstStyle/>
        <a:p>
          <a:endParaRPr lang="zh-CN" altLang="en-US"/>
        </a:p>
      </dgm:t>
    </dgm:pt>
    <dgm:pt modelId="{BC54B725-AF50-4730-8EE5-0E19ECA0D24F}">
      <dgm:prSet custT="1"/>
      <dgm:spPr>
        <a:solidFill>
          <a:schemeClr val="accent1">
            <a:lumMod val="20000"/>
            <a:lumOff val="80000"/>
            <a:alpha val="90000"/>
          </a:schemeClr>
        </a:solidFill>
        <a:ln w="9525">
          <a:solidFill>
            <a:schemeClr val="bg1">
              <a:lumMod val="95000"/>
            </a:schemeClr>
          </a:solidFill>
          <a:prstDash val="sysDot"/>
        </a:ln>
      </dgm:spPr>
      <dgm:t>
        <a:bodyPr/>
        <a:lstStyle/>
        <a:p>
          <a:pPr indent="0" rtl="0">
            <a:lnSpc>
              <a:spcPct val="100000"/>
            </a:lnSpc>
            <a:spcBef>
              <a:spcPts val="100"/>
            </a:spcBef>
            <a:spcAft>
              <a:spcPts val="0"/>
            </a:spcAft>
          </a:pPr>
          <a:r>
            <a:rPr lang="zh-CN" altLang="en-US" sz="1600" dirty="0" smtClean="0"/>
            <a:t>第一级为</a:t>
          </a:r>
          <a:r>
            <a:rPr lang="zh-CN" altLang="en-US" sz="1600" b="1" dirty="0" smtClean="0">
              <a:solidFill>
                <a:schemeClr val="tx1">
                  <a:lumMod val="95000"/>
                  <a:lumOff val="5000"/>
                </a:schemeClr>
              </a:solidFill>
            </a:rPr>
            <a:t>自主保护级</a:t>
          </a:r>
          <a:r>
            <a:rPr lang="zh-CN" altLang="en-US" sz="1600" dirty="0" smtClean="0"/>
            <a:t>，依照国家管理规范和技术标准进行自主保护；</a:t>
          </a:r>
          <a:endParaRPr lang="zh-CN" altLang="en-US" sz="1600" dirty="0"/>
        </a:p>
      </dgm:t>
    </dgm:pt>
    <dgm:pt modelId="{4A3EBA36-D6C9-48EA-9158-4AC54D4A6343}" type="parTrans" cxnId="{E4002B86-A5D3-43FA-8A3D-D1DB9E84CF62}">
      <dgm:prSet/>
      <dgm:spPr/>
      <dgm:t>
        <a:bodyPr/>
        <a:lstStyle/>
        <a:p>
          <a:endParaRPr lang="zh-CN" altLang="en-US"/>
        </a:p>
      </dgm:t>
    </dgm:pt>
    <dgm:pt modelId="{57C8CC54-68DD-4CCC-9737-796BEC36CAD8}" type="sibTrans" cxnId="{E4002B86-A5D3-43FA-8A3D-D1DB9E84CF62}">
      <dgm:prSet/>
      <dgm:spPr/>
      <dgm:t>
        <a:bodyPr/>
        <a:lstStyle/>
        <a:p>
          <a:endParaRPr lang="zh-CN" altLang="en-US"/>
        </a:p>
      </dgm:t>
    </dgm:pt>
    <dgm:pt modelId="{4EB7A83E-D112-46D0-858E-FD968C181383}">
      <dgm:prSet custT="1"/>
      <dgm:spPr>
        <a:solidFill>
          <a:schemeClr val="accent1">
            <a:lumMod val="20000"/>
            <a:lumOff val="80000"/>
            <a:alpha val="90000"/>
          </a:schemeClr>
        </a:solidFill>
        <a:ln w="9525">
          <a:solidFill>
            <a:schemeClr val="bg1">
              <a:lumMod val="95000"/>
            </a:schemeClr>
          </a:solidFill>
          <a:prstDash val="sysDot"/>
        </a:ln>
      </dgm:spPr>
      <dgm:t>
        <a:bodyPr/>
        <a:lstStyle/>
        <a:p>
          <a:pPr indent="0" rtl="0">
            <a:lnSpc>
              <a:spcPct val="100000"/>
            </a:lnSpc>
            <a:spcBef>
              <a:spcPts val="100"/>
            </a:spcBef>
            <a:spcAft>
              <a:spcPts val="0"/>
            </a:spcAft>
          </a:pPr>
          <a:r>
            <a:rPr lang="zh-CN" altLang="en-US" sz="1600" dirty="0" smtClean="0"/>
            <a:t>第二级为</a:t>
          </a:r>
          <a:r>
            <a:rPr lang="zh-CN" altLang="en-US" sz="1600" b="1" dirty="0" smtClean="0">
              <a:solidFill>
                <a:schemeClr val="tx1">
                  <a:lumMod val="95000"/>
                  <a:lumOff val="5000"/>
                </a:schemeClr>
              </a:solidFill>
            </a:rPr>
            <a:t>指导保护级</a:t>
          </a:r>
          <a:r>
            <a:rPr lang="zh-CN" altLang="en-US" sz="1600" dirty="0" smtClean="0"/>
            <a:t>，在信息安全监管职能部门指导下依照国家管理规范和技术标准进行自主保护；</a:t>
          </a:r>
          <a:endParaRPr lang="zh-CN" altLang="en-US" sz="1600" dirty="0"/>
        </a:p>
      </dgm:t>
    </dgm:pt>
    <dgm:pt modelId="{CACE5456-FD21-4ACC-A048-254F8C562755}" type="parTrans" cxnId="{F916E12A-AE2C-41CB-837D-B710D2906AA5}">
      <dgm:prSet/>
      <dgm:spPr/>
      <dgm:t>
        <a:bodyPr/>
        <a:lstStyle/>
        <a:p>
          <a:endParaRPr lang="zh-CN" altLang="en-US"/>
        </a:p>
      </dgm:t>
    </dgm:pt>
    <dgm:pt modelId="{6957202C-7B81-4547-A098-4D8217210B12}" type="sibTrans" cxnId="{F916E12A-AE2C-41CB-837D-B710D2906AA5}">
      <dgm:prSet/>
      <dgm:spPr/>
      <dgm:t>
        <a:bodyPr/>
        <a:lstStyle/>
        <a:p>
          <a:endParaRPr lang="zh-CN" altLang="en-US"/>
        </a:p>
      </dgm:t>
    </dgm:pt>
    <dgm:pt modelId="{A3106AE9-EBB6-470A-B5A5-0ADF7C620775}">
      <dgm:prSet custT="1"/>
      <dgm:spPr>
        <a:solidFill>
          <a:schemeClr val="accent1">
            <a:lumMod val="20000"/>
            <a:lumOff val="80000"/>
            <a:alpha val="90000"/>
          </a:schemeClr>
        </a:solidFill>
        <a:ln w="9525">
          <a:solidFill>
            <a:schemeClr val="bg1">
              <a:lumMod val="95000"/>
            </a:schemeClr>
          </a:solidFill>
          <a:prstDash val="sysDot"/>
        </a:ln>
      </dgm:spPr>
      <dgm:t>
        <a:bodyPr/>
        <a:lstStyle/>
        <a:p>
          <a:pPr indent="0" rtl="0">
            <a:lnSpc>
              <a:spcPct val="100000"/>
            </a:lnSpc>
            <a:spcBef>
              <a:spcPts val="100"/>
            </a:spcBef>
            <a:spcAft>
              <a:spcPts val="0"/>
            </a:spcAft>
          </a:pPr>
          <a:r>
            <a:rPr lang="zh-CN" altLang="en-US" sz="1600" dirty="0" smtClean="0"/>
            <a:t>第三级为</a:t>
          </a:r>
          <a:r>
            <a:rPr lang="zh-CN" altLang="en-US" sz="1600" b="1" dirty="0" smtClean="0">
              <a:solidFill>
                <a:schemeClr val="tx1">
                  <a:lumMod val="95000"/>
                  <a:lumOff val="5000"/>
                </a:schemeClr>
              </a:solidFill>
            </a:rPr>
            <a:t>监督保护级</a:t>
          </a:r>
          <a:r>
            <a:rPr lang="zh-CN" altLang="en-US" sz="1600" dirty="0" smtClean="0"/>
            <a:t>，依照国家管理规范和技术标准进行自主保护，信息安全监管职能部门对其进行监督、检查；</a:t>
          </a:r>
          <a:endParaRPr lang="zh-CN" altLang="en-US" sz="1600" dirty="0"/>
        </a:p>
      </dgm:t>
    </dgm:pt>
    <dgm:pt modelId="{84A38169-CFD3-4DAB-87ED-4C17E75560C9}" type="parTrans" cxnId="{95D9A1B0-0F9D-4C35-85B7-CE470C794F68}">
      <dgm:prSet/>
      <dgm:spPr/>
      <dgm:t>
        <a:bodyPr/>
        <a:lstStyle/>
        <a:p>
          <a:endParaRPr lang="zh-CN" altLang="en-US"/>
        </a:p>
      </dgm:t>
    </dgm:pt>
    <dgm:pt modelId="{8514ED71-6C99-4A78-A54F-90D68A6C58A9}" type="sibTrans" cxnId="{95D9A1B0-0F9D-4C35-85B7-CE470C794F68}">
      <dgm:prSet/>
      <dgm:spPr/>
      <dgm:t>
        <a:bodyPr/>
        <a:lstStyle/>
        <a:p>
          <a:endParaRPr lang="zh-CN" altLang="en-US"/>
        </a:p>
      </dgm:t>
    </dgm:pt>
    <dgm:pt modelId="{9EEC0507-EA5C-4969-AE91-C7018AA06622}">
      <dgm:prSet custT="1"/>
      <dgm:spPr>
        <a:solidFill>
          <a:schemeClr val="accent1">
            <a:lumMod val="20000"/>
            <a:lumOff val="80000"/>
            <a:alpha val="90000"/>
          </a:schemeClr>
        </a:solidFill>
        <a:ln w="9525">
          <a:solidFill>
            <a:schemeClr val="bg1">
              <a:lumMod val="95000"/>
            </a:schemeClr>
          </a:solidFill>
          <a:prstDash val="sysDot"/>
        </a:ln>
      </dgm:spPr>
      <dgm:t>
        <a:bodyPr/>
        <a:lstStyle/>
        <a:p>
          <a:pPr indent="0" rtl="0">
            <a:lnSpc>
              <a:spcPct val="100000"/>
            </a:lnSpc>
            <a:spcBef>
              <a:spcPts val="100"/>
            </a:spcBef>
            <a:spcAft>
              <a:spcPts val="0"/>
            </a:spcAft>
          </a:pPr>
          <a:r>
            <a:rPr lang="zh-CN" altLang="en-US" sz="1600" dirty="0" smtClean="0"/>
            <a:t>第四级为</a:t>
          </a:r>
          <a:r>
            <a:rPr lang="zh-CN" altLang="en-US" sz="1600" b="1" dirty="0" smtClean="0">
              <a:solidFill>
                <a:schemeClr val="tx1">
                  <a:lumMod val="95000"/>
                  <a:lumOff val="5000"/>
                </a:schemeClr>
              </a:solidFill>
            </a:rPr>
            <a:t>强制保护级</a:t>
          </a:r>
          <a:r>
            <a:rPr lang="zh-CN" altLang="en-US" sz="1600" dirty="0" smtClean="0"/>
            <a:t>，依照国家管理规范和技术标准进行自主保护，信息安全监管职能部门对其进行强制监督、检查；</a:t>
          </a:r>
          <a:endParaRPr lang="zh-CN" altLang="en-US" sz="1600" dirty="0"/>
        </a:p>
      </dgm:t>
    </dgm:pt>
    <dgm:pt modelId="{57494200-63C1-42BF-B9DE-FBDC08E66D86}" type="parTrans" cxnId="{F9175CD3-AB9A-4DF0-B369-9CEAEE29CCC6}">
      <dgm:prSet/>
      <dgm:spPr/>
      <dgm:t>
        <a:bodyPr/>
        <a:lstStyle/>
        <a:p>
          <a:endParaRPr lang="zh-CN" altLang="en-US"/>
        </a:p>
      </dgm:t>
    </dgm:pt>
    <dgm:pt modelId="{05DBF195-1131-40A8-94A0-9FCC67FB561C}" type="sibTrans" cxnId="{F9175CD3-AB9A-4DF0-B369-9CEAEE29CCC6}">
      <dgm:prSet/>
      <dgm:spPr/>
      <dgm:t>
        <a:bodyPr/>
        <a:lstStyle/>
        <a:p>
          <a:endParaRPr lang="zh-CN" altLang="en-US"/>
        </a:p>
      </dgm:t>
    </dgm:pt>
    <dgm:pt modelId="{367D9F4A-0C05-4BF8-B79E-4038AF3AB234}">
      <dgm:prSet custT="1"/>
      <dgm:spPr>
        <a:solidFill>
          <a:schemeClr val="accent1">
            <a:lumMod val="20000"/>
            <a:lumOff val="80000"/>
            <a:alpha val="90000"/>
          </a:schemeClr>
        </a:solidFill>
        <a:ln w="9525">
          <a:solidFill>
            <a:schemeClr val="bg1">
              <a:lumMod val="95000"/>
            </a:schemeClr>
          </a:solidFill>
          <a:prstDash val="sysDot"/>
        </a:ln>
      </dgm:spPr>
      <dgm:t>
        <a:bodyPr/>
        <a:lstStyle/>
        <a:p>
          <a:pPr indent="0" rtl="0">
            <a:lnSpc>
              <a:spcPct val="100000"/>
            </a:lnSpc>
            <a:spcBef>
              <a:spcPts val="100"/>
            </a:spcBef>
            <a:spcAft>
              <a:spcPts val="0"/>
            </a:spcAft>
          </a:pPr>
          <a:r>
            <a:rPr lang="zh-CN" altLang="en-US" sz="1600" dirty="0" smtClean="0"/>
            <a:t>第五级为</a:t>
          </a:r>
          <a:r>
            <a:rPr lang="zh-CN" altLang="en-US" sz="1600" b="1" dirty="0" smtClean="0">
              <a:solidFill>
                <a:schemeClr val="tx1">
                  <a:lumMod val="95000"/>
                  <a:lumOff val="5000"/>
                </a:schemeClr>
              </a:solidFill>
            </a:rPr>
            <a:t>专控保护级</a:t>
          </a:r>
          <a:r>
            <a:rPr lang="zh-CN" altLang="en-US" sz="1600" dirty="0" smtClean="0"/>
            <a:t>，依照国家管理规范和技术标准进行自主保护，国家指定专门部门、专门机构进行专门监督。</a:t>
          </a:r>
          <a:endParaRPr lang="zh-CN" altLang="en-US" sz="1600" dirty="0"/>
        </a:p>
      </dgm:t>
    </dgm:pt>
    <dgm:pt modelId="{179C4695-B953-4068-9889-CC3981D08E76}" type="parTrans" cxnId="{82638748-46F0-42B2-80E4-51587FC82FE7}">
      <dgm:prSet/>
      <dgm:spPr/>
      <dgm:t>
        <a:bodyPr/>
        <a:lstStyle/>
        <a:p>
          <a:endParaRPr lang="zh-CN" altLang="en-US"/>
        </a:p>
      </dgm:t>
    </dgm:pt>
    <dgm:pt modelId="{E566E0C3-5B20-41FC-8C64-B7DB4E47C644}" type="sibTrans" cxnId="{82638748-46F0-42B2-80E4-51587FC82FE7}">
      <dgm:prSet/>
      <dgm:spPr/>
      <dgm:t>
        <a:bodyPr/>
        <a:lstStyle/>
        <a:p>
          <a:endParaRPr lang="zh-CN" altLang="en-US"/>
        </a:p>
      </dgm:t>
    </dgm:pt>
    <dgm:pt modelId="{D83EFFC1-CB00-472E-B898-CDCB263D13E0}">
      <dgm:prSet custT="1"/>
      <dgm:spPr>
        <a:solidFill>
          <a:schemeClr val="accent1">
            <a:lumMod val="20000"/>
            <a:lumOff val="80000"/>
            <a:alpha val="90000"/>
          </a:schemeClr>
        </a:solidFill>
        <a:ln w="9525">
          <a:solidFill>
            <a:schemeClr val="bg1">
              <a:lumMod val="95000"/>
            </a:schemeClr>
          </a:solidFill>
          <a:prstDash val="sysDot"/>
        </a:ln>
      </dgm:spPr>
      <dgm:t>
        <a:bodyPr/>
        <a:lstStyle/>
        <a:p>
          <a:pPr indent="0" rtl="0">
            <a:lnSpc>
              <a:spcPct val="100000"/>
            </a:lnSpc>
            <a:spcBef>
              <a:spcPts val="100"/>
            </a:spcBef>
            <a:spcAft>
              <a:spcPts val="0"/>
            </a:spcAft>
          </a:pPr>
          <a:endParaRPr lang="zh-CN" altLang="en-US" sz="1600" dirty="0"/>
        </a:p>
      </dgm:t>
    </dgm:pt>
    <dgm:pt modelId="{67BB68F0-F83A-43FF-8B92-9C91A1D880E1}" type="parTrans" cxnId="{A72B5E6A-0175-49A9-9325-061E0CA3FA79}">
      <dgm:prSet/>
      <dgm:spPr/>
      <dgm:t>
        <a:bodyPr/>
        <a:lstStyle/>
        <a:p>
          <a:endParaRPr lang="zh-CN" altLang="en-US"/>
        </a:p>
      </dgm:t>
    </dgm:pt>
    <dgm:pt modelId="{F5AC9579-1C89-434A-BC87-F07078EB355D}" type="sibTrans" cxnId="{A72B5E6A-0175-49A9-9325-061E0CA3FA79}">
      <dgm:prSet/>
      <dgm:spPr/>
      <dgm:t>
        <a:bodyPr/>
        <a:lstStyle/>
        <a:p>
          <a:endParaRPr lang="zh-CN" altLang="en-US"/>
        </a:p>
      </dgm:t>
    </dgm:pt>
    <dgm:pt modelId="{11E3B5A0-6E44-4793-A2DE-CAE2FB443E70}">
      <dgm:prSet custT="1"/>
      <dgm:spPr>
        <a:solidFill>
          <a:schemeClr val="accent1">
            <a:lumMod val="20000"/>
            <a:lumOff val="80000"/>
            <a:alpha val="90000"/>
          </a:schemeClr>
        </a:solidFill>
        <a:ln w="9525">
          <a:solidFill>
            <a:schemeClr val="bg1">
              <a:lumMod val="95000"/>
            </a:schemeClr>
          </a:solidFill>
          <a:prstDash val="sysDot"/>
        </a:ln>
      </dgm:spPr>
      <dgm:t>
        <a:bodyPr/>
        <a:lstStyle/>
        <a:p>
          <a:pPr indent="0" rtl="0">
            <a:lnSpc>
              <a:spcPct val="100000"/>
            </a:lnSpc>
            <a:spcBef>
              <a:spcPts val="100"/>
            </a:spcBef>
            <a:spcAft>
              <a:spcPts val="0"/>
            </a:spcAft>
          </a:pPr>
          <a:endParaRPr lang="zh-CN" altLang="en-US" sz="1600" dirty="0"/>
        </a:p>
      </dgm:t>
    </dgm:pt>
    <dgm:pt modelId="{DEE3F4D5-048A-4A97-B571-942C7E977F39}" type="parTrans" cxnId="{3AF87C18-B003-45CD-833F-285D699CA6A4}">
      <dgm:prSet/>
      <dgm:spPr/>
      <dgm:t>
        <a:bodyPr/>
        <a:lstStyle/>
        <a:p>
          <a:endParaRPr lang="zh-CN" altLang="en-US"/>
        </a:p>
      </dgm:t>
    </dgm:pt>
    <dgm:pt modelId="{F129102D-215B-4EEF-BC63-BA57CF471577}" type="sibTrans" cxnId="{3AF87C18-B003-45CD-833F-285D699CA6A4}">
      <dgm:prSet/>
      <dgm:spPr/>
      <dgm:t>
        <a:bodyPr/>
        <a:lstStyle/>
        <a:p>
          <a:endParaRPr lang="zh-CN" altLang="en-US"/>
        </a:p>
      </dgm:t>
    </dgm:pt>
    <dgm:pt modelId="{7A271638-2DC7-44C0-A265-8AA1A0AA860E}">
      <dgm:prSet custT="1"/>
      <dgm:spPr>
        <a:solidFill>
          <a:schemeClr val="accent1">
            <a:lumMod val="20000"/>
            <a:lumOff val="80000"/>
            <a:alpha val="90000"/>
          </a:schemeClr>
        </a:solidFill>
        <a:ln w="9525">
          <a:solidFill>
            <a:schemeClr val="bg1">
              <a:lumMod val="95000"/>
            </a:schemeClr>
          </a:solidFill>
          <a:prstDash val="sysDot"/>
        </a:ln>
      </dgm:spPr>
      <dgm:t>
        <a:bodyPr/>
        <a:lstStyle/>
        <a:p>
          <a:pPr indent="0" rtl="0">
            <a:lnSpc>
              <a:spcPct val="100000"/>
            </a:lnSpc>
            <a:spcBef>
              <a:spcPts val="100"/>
            </a:spcBef>
            <a:spcAft>
              <a:spcPts val="0"/>
            </a:spcAft>
          </a:pPr>
          <a:endParaRPr lang="zh-CN" altLang="en-US" sz="1600" dirty="0"/>
        </a:p>
      </dgm:t>
    </dgm:pt>
    <dgm:pt modelId="{4216BC7D-09C4-47B3-A60A-3053E61FC82C}" type="parTrans" cxnId="{E4AAC7E8-B9EE-4CC7-96DE-EFC550B6B604}">
      <dgm:prSet/>
      <dgm:spPr/>
      <dgm:t>
        <a:bodyPr/>
        <a:lstStyle/>
        <a:p>
          <a:endParaRPr lang="zh-CN" altLang="en-US"/>
        </a:p>
      </dgm:t>
    </dgm:pt>
    <dgm:pt modelId="{60554EE4-4068-4863-B5E4-2A6A9AD8DC37}" type="sibTrans" cxnId="{E4AAC7E8-B9EE-4CC7-96DE-EFC550B6B604}">
      <dgm:prSet/>
      <dgm:spPr/>
      <dgm:t>
        <a:bodyPr/>
        <a:lstStyle/>
        <a:p>
          <a:endParaRPr lang="zh-CN" altLang="en-US"/>
        </a:p>
      </dgm:t>
    </dgm:pt>
    <dgm:pt modelId="{D9657D57-DF4F-4BA5-AC67-B68DF5208A46}">
      <dgm:prSet custT="1"/>
      <dgm:spPr>
        <a:solidFill>
          <a:schemeClr val="accent1">
            <a:lumMod val="20000"/>
            <a:lumOff val="80000"/>
            <a:alpha val="90000"/>
          </a:schemeClr>
        </a:solidFill>
        <a:ln w="9525">
          <a:solidFill>
            <a:schemeClr val="bg1">
              <a:lumMod val="95000"/>
            </a:schemeClr>
          </a:solidFill>
          <a:prstDash val="sysDot"/>
        </a:ln>
      </dgm:spPr>
      <dgm:t>
        <a:bodyPr/>
        <a:lstStyle/>
        <a:p>
          <a:pPr indent="0" rtl="0">
            <a:lnSpc>
              <a:spcPct val="100000"/>
            </a:lnSpc>
            <a:spcBef>
              <a:spcPts val="100"/>
            </a:spcBef>
            <a:spcAft>
              <a:spcPts val="0"/>
            </a:spcAft>
          </a:pPr>
          <a:endParaRPr lang="zh-CN" altLang="en-US" sz="1600" dirty="0"/>
        </a:p>
      </dgm:t>
    </dgm:pt>
    <dgm:pt modelId="{564783E7-B688-4FCF-8612-DD4000C286DA}" type="parTrans" cxnId="{2A11D95D-7714-417C-9480-BF089EBB2251}">
      <dgm:prSet/>
      <dgm:spPr/>
      <dgm:t>
        <a:bodyPr/>
        <a:lstStyle/>
        <a:p>
          <a:endParaRPr lang="zh-CN" altLang="en-US"/>
        </a:p>
      </dgm:t>
    </dgm:pt>
    <dgm:pt modelId="{97B2C1BC-1186-4201-80E7-81316FAAA6AD}" type="sibTrans" cxnId="{2A11D95D-7714-417C-9480-BF089EBB2251}">
      <dgm:prSet/>
      <dgm:spPr/>
      <dgm:t>
        <a:bodyPr/>
        <a:lstStyle/>
        <a:p>
          <a:endParaRPr lang="zh-CN" altLang="en-US"/>
        </a:p>
      </dgm:t>
    </dgm:pt>
    <dgm:pt modelId="{388F5B6D-043B-4B06-A2E7-C6957434B5C5}" type="pres">
      <dgm:prSet presAssocID="{4DB8DE66-DDC5-43C0-BD98-4563C5BC975C}" presName="Name0" presStyleCnt="0">
        <dgm:presLayoutVars>
          <dgm:dir/>
          <dgm:animLvl val="lvl"/>
          <dgm:resizeHandles val="exact"/>
        </dgm:presLayoutVars>
      </dgm:prSet>
      <dgm:spPr/>
      <dgm:t>
        <a:bodyPr/>
        <a:lstStyle/>
        <a:p>
          <a:endParaRPr lang="zh-CN" altLang="en-US"/>
        </a:p>
      </dgm:t>
    </dgm:pt>
    <dgm:pt modelId="{4AA4FD52-1DDE-4C92-8889-4333E69886EF}" type="pres">
      <dgm:prSet presAssocID="{8E0BC525-0782-448D-8C74-E9B81027824F}" presName="linNode" presStyleCnt="0"/>
      <dgm:spPr/>
    </dgm:pt>
    <dgm:pt modelId="{12A1E24F-9CAA-43B9-8571-CC30FD540402}" type="pres">
      <dgm:prSet presAssocID="{8E0BC525-0782-448D-8C74-E9B81027824F}" presName="parentText" presStyleLbl="node1" presStyleIdx="0" presStyleCnt="1">
        <dgm:presLayoutVars>
          <dgm:chMax val="1"/>
          <dgm:bulletEnabled val="1"/>
        </dgm:presLayoutVars>
      </dgm:prSet>
      <dgm:spPr/>
      <dgm:t>
        <a:bodyPr/>
        <a:lstStyle/>
        <a:p>
          <a:endParaRPr lang="zh-CN" altLang="en-US"/>
        </a:p>
      </dgm:t>
    </dgm:pt>
    <dgm:pt modelId="{FCC42F41-1227-45AA-AEC8-6BDC30E38B36}" type="pres">
      <dgm:prSet presAssocID="{8E0BC525-0782-448D-8C74-E9B81027824F}" presName="descendantText" presStyleLbl="alignAccFollowNode1" presStyleIdx="0" presStyleCnt="1" custScaleY="125122">
        <dgm:presLayoutVars>
          <dgm:bulletEnabled val="1"/>
        </dgm:presLayoutVars>
      </dgm:prSet>
      <dgm:spPr/>
      <dgm:t>
        <a:bodyPr/>
        <a:lstStyle/>
        <a:p>
          <a:endParaRPr lang="zh-CN" altLang="en-US"/>
        </a:p>
      </dgm:t>
    </dgm:pt>
  </dgm:ptLst>
  <dgm:cxnLst>
    <dgm:cxn modelId="{A72B5E6A-0175-49A9-9325-061E0CA3FA79}" srcId="{8E0BC525-0782-448D-8C74-E9B81027824F}" destId="{D83EFFC1-CB00-472E-B898-CDCB263D13E0}" srcOrd="1" destOrd="0" parTransId="{67BB68F0-F83A-43FF-8B92-9C91A1D880E1}" sibTransId="{F5AC9579-1C89-434A-BC87-F07078EB355D}"/>
    <dgm:cxn modelId="{95D9A1B0-0F9D-4C35-85B7-CE470C794F68}" srcId="{8E0BC525-0782-448D-8C74-E9B81027824F}" destId="{A3106AE9-EBB6-470A-B5A5-0ADF7C620775}" srcOrd="4" destOrd="0" parTransId="{84A38169-CFD3-4DAB-87ED-4C17E75560C9}" sibTransId="{8514ED71-6C99-4A78-A54F-90D68A6C58A9}"/>
    <dgm:cxn modelId="{3AF87C18-B003-45CD-833F-285D699CA6A4}" srcId="{8E0BC525-0782-448D-8C74-E9B81027824F}" destId="{11E3B5A0-6E44-4793-A2DE-CAE2FB443E70}" srcOrd="5" destOrd="0" parTransId="{DEE3F4D5-048A-4A97-B571-942C7E977F39}" sibTransId="{F129102D-215B-4EEF-BC63-BA57CF471577}"/>
    <dgm:cxn modelId="{B8431DBF-67B0-4C18-946B-89194F89B0CE}" type="presOf" srcId="{8E0BC525-0782-448D-8C74-E9B81027824F}" destId="{12A1E24F-9CAA-43B9-8571-CC30FD540402}" srcOrd="0" destOrd="0" presId="urn:microsoft.com/office/officeart/2005/8/layout/vList5"/>
    <dgm:cxn modelId="{985B56D6-8538-4D9E-8C5F-7A18EA799EEA}" type="presOf" srcId="{9EEC0507-EA5C-4969-AE91-C7018AA06622}" destId="{FCC42F41-1227-45AA-AEC8-6BDC30E38B36}" srcOrd="0" destOrd="6" presId="urn:microsoft.com/office/officeart/2005/8/layout/vList5"/>
    <dgm:cxn modelId="{F916E12A-AE2C-41CB-837D-B710D2906AA5}" srcId="{8E0BC525-0782-448D-8C74-E9B81027824F}" destId="{4EB7A83E-D112-46D0-858E-FD968C181383}" srcOrd="2" destOrd="0" parTransId="{CACE5456-FD21-4ACC-A048-254F8C562755}" sibTransId="{6957202C-7B81-4547-A098-4D8217210B12}"/>
    <dgm:cxn modelId="{8017D21F-AA3A-450C-BD4A-BB1472E433CD}" type="presOf" srcId="{A3106AE9-EBB6-470A-B5A5-0ADF7C620775}" destId="{FCC42F41-1227-45AA-AEC8-6BDC30E38B36}" srcOrd="0" destOrd="4" presId="urn:microsoft.com/office/officeart/2005/8/layout/vList5"/>
    <dgm:cxn modelId="{82638748-46F0-42B2-80E4-51587FC82FE7}" srcId="{8E0BC525-0782-448D-8C74-E9B81027824F}" destId="{367D9F4A-0C05-4BF8-B79E-4038AF3AB234}" srcOrd="8" destOrd="0" parTransId="{179C4695-B953-4068-9889-CC3981D08E76}" sibTransId="{E566E0C3-5B20-41FC-8C64-B7DB4E47C644}"/>
    <dgm:cxn modelId="{B6A3D557-A39B-4FC6-A882-F1EDD90A5409}" type="presOf" srcId="{367D9F4A-0C05-4BF8-B79E-4038AF3AB234}" destId="{FCC42F41-1227-45AA-AEC8-6BDC30E38B36}" srcOrd="0" destOrd="8" presId="urn:microsoft.com/office/officeart/2005/8/layout/vList5"/>
    <dgm:cxn modelId="{F9175CD3-AB9A-4DF0-B369-9CEAEE29CCC6}" srcId="{8E0BC525-0782-448D-8C74-E9B81027824F}" destId="{9EEC0507-EA5C-4969-AE91-C7018AA06622}" srcOrd="6" destOrd="0" parTransId="{57494200-63C1-42BF-B9DE-FBDC08E66D86}" sibTransId="{05DBF195-1131-40A8-94A0-9FCC67FB561C}"/>
    <dgm:cxn modelId="{BAF5BBAC-E80B-4BB3-97EF-57F65A585A4A}" type="presOf" srcId="{4EB7A83E-D112-46D0-858E-FD968C181383}" destId="{FCC42F41-1227-45AA-AEC8-6BDC30E38B36}" srcOrd="0" destOrd="2" presId="urn:microsoft.com/office/officeart/2005/8/layout/vList5"/>
    <dgm:cxn modelId="{7CF36EDB-F6B8-4087-A9EE-F944CA2C46AC}" type="presOf" srcId="{BC54B725-AF50-4730-8EE5-0E19ECA0D24F}" destId="{FCC42F41-1227-45AA-AEC8-6BDC30E38B36}" srcOrd="0" destOrd="0" presId="urn:microsoft.com/office/officeart/2005/8/layout/vList5"/>
    <dgm:cxn modelId="{E4AAC7E8-B9EE-4CC7-96DE-EFC550B6B604}" srcId="{8E0BC525-0782-448D-8C74-E9B81027824F}" destId="{7A271638-2DC7-44C0-A265-8AA1A0AA860E}" srcOrd="3" destOrd="0" parTransId="{4216BC7D-09C4-47B3-A60A-3053E61FC82C}" sibTransId="{60554EE4-4068-4863-B5E4-2A6A9AD8DC37}"/>
    <dgm:cxn modelId="{C2212666-ED4A-46F5-8FBB-76B135E0CB09}" type="presOf" srcId="{7A271638-2DC7-44C0-A265-8AA1A0AA860E}" destId="{FCC42F41-1227-45AA-AEC8-6BDC30E38B36}" srcOrd="0" destOrd="3" presId="urn:microsoft.com/office/officeart/2005/8/layout/vList5"/>
    <dgm:cxn modelId="{4CE0B134-E5F7-40D5-B0EA-373860917315}" srcId="{4DB8DE66-DDC5-43C0-BD98-4563C5BC975C}" destId="{8E0BC525-0782-448D-8C74-E9B81027824F}" srcOrd="0" destOrd="0" parTransId="{9FE3F264-E921-4E17-A7E2-ABB4DF32D53A}" sibTransId="{48420342-2231-42F5-8A04-8AF31EAF89AF}"/>
    <dgm:cxn modelId="{E4002B86-A5D3-43FA-8A3D-D1DB9E84CF62}" srcId="{8E0BC525-0782-448D-8C74-E9B81027824F}" destId="{BC54B725-AF50-4730-8EE5-0E19ECA0D24F}" srcOrd="0" destOrd="0" parTransId="{4A3EBA36-D6C9-48EA-9158-4AC54D4A6343}" sibTransId="{57C8CC54-68DD-4CCC-9737-796BEC36CAD8}"/>
    <dgm:cxn modelId="{87257729-9475-4843-8B16-23EE03F8D8F8}" type="presOf" srcId="{11E3B5A0-6E44-4793-A2DE-CAE2FB443E70}" destId="{FCC42F41-1227-45AA-AEC8-6BDC30E38B36}" srcOrd="0" destOrd="5" presId="urn:microsoft.com/office/officeart/2005/8/layout/vList5"/>
    <dgm:cxn modelId="{6A536642-D853-45CE-9533-AFF84F54755F}" type="presOf" srcId="{D9657D57-DF4F-4BA5-AC67-B68DF5208A46}" destId="{FCC42F41-1227-45AA-AEC8-6BDC30E38B36}" srcOrd="0" destOrd="7" presId="urn:microsoft.com/office/officeart/2005/8/layout/vList5"/>
    <dgm:cxn modelId="{2A11D95D-7714-417C-9480-BF089EBB2251}" srcId="{8E0BC525-0782-448D-8C74-E9B81027824F}" destId="{D9657D57-DF4F-4BA5-AC67-B68DF5208A46}" srcOrd="7" destOrd="0" parTransId="{564783E7-B688-4FCF-8612-DD4000C286DA}" sibTransId="{97B2C1BC-1186-4201-80E7-81316FAAA6AD}"/>
    <dgm:cxn modelId="{029F0AFD-A9D8-40B1-822E-AD627F68E587}" type="presOf" srcId="{D83EFFC1-CB00-472E-B898-CDCB263D13E0}" destId="{FCC42F41-1227-45AA-AEC8-6BDC30E38B36}" srcOrd="0" destOrd="1" presId="urn:microsoft.com/office/officeart/2005/8/layout/vList5"/>
    <dgm:cxn modelId="{F8169A88-38CA-4741-9A9E-6D270095EC22}" type="presOf" srcId="{4DB8DE66-DDC5-43C0-BD98-4563C5BC975C}" destId="{388F5B6D-043B-4B06-A2E7-C6957434B5C5}" srcOrd="0" destOrd="0" presId="urn:microsoft.com/office/officeart/2005/8/layout/vList5"/>
    <dgm:cxn modelId="{2C25858E-0164-4A88-BD28-8E7BAD61852F}" type="presParOf" srcId="{388F5B6D-043B-4B06-A2E7-C6957434B5C5}" destId="{4AA4FD52-1DDE-4C92-8889-4333E69886EF}" srcOrd="0" destOrd="0" presId="urn:microsoft.com/office/officeart/2005/8/layout/vList5"/>
    <dgm:cxn modelId="{8022476A-9555-44AD-A3FB-710705347289}" type="presParOf" srcId="{4AA4FD52-1DDE-4C92-8889-4333E69886EF}" destId="{12A1E24F-9CAA-43B9-8571-CC30FD540402}" srcOrd="0" destOrd="0" presId="urn:microsoft.com/office/officeart/2005/8/layout/vList5"/>
    <dgm:cxn modelId="{DB0BECE9-797F-4833-AADB-95A450A8C9B7}" type="presParOf" srcId="{4AA4FD52-1DDE-4C92-8889-4333E69886EF}" destId="{FCC42F41-1227-45AA-AEC8-6BDC30E38B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9FED4D-7325-4FC6-BB1A-EDC864E4CAF9}" type="doc">
      <dgm:prSet loTypeId="urn:microsoft.com/office/officeart/2005/8/layout/gear1" loCatId="relationship" qsTypeId="urn:microsoft.com/office/officeart/2005/8/quickstyle/simple1" qsCatId="simple" csTypeId="urn:microsoft.com/office/officeart/2005/8/colors/accent1_2" csCatId="accent1" phldr="1"/>
      <dgm:spPr/>
    </dgm:pt>
    <dgm:pt modelId="{E826A116-2F8F-4F54-8728-E71CDD31589D}">
      <dgm:prSet phldrT="[文本]" custT="1"/>
      <dgm:spPr/>
      <dgm:t>
        <a:bodyPr/>
        <a:lstStyle/>
        <a:p>
          <a:r>
            <a:rPr lang="zh-CN" altLang="en-US" sz="1600" dirty="0" smtClean="0"/>
            <a:t>安全操作</a:t>
          </a:r>
          <a:endParaRPr lang="zh-CN" altLang="en-US" sz="1600" dirty="0"/>
        </a:p>
      </dgm:t>
    </dgm:pt>
    <dgm:pt modelId="{8D2F27D0-3D15-4EEE-A8E8-81F6EF49222F}" type="parTrans" cxnId="{3CC9A052-9962-437C-B257-C25E1863638D}">
      <dgm:prSet/>
      <dgm:spPr/>
      <dgm:t>
        <a:bodyPr/>
        <a:lstStyle/>
        <a:p>
          <a:endParaRPr lang="zh-CN" altLang="en-US"/>
        </a:p>
      </dgm:t>
    </dgm:pt>
    <dgm:pt modelId="{D372E166-4469-4C5D-B658-00A05C67A6B7}" type="sibTrans" cxnId="{3CC9A052-9962-437C-B257-C25E1863638D}">
      <dgm:prSet/>
      <dgm:spPr/>
      <dgm:t>
        <a:bodyPr/>
        <a:lstStyle/>
        <a:p>
          <a:endParaRPr lang="zh-CN" altLang="en-US"/>
        </a:p>
      </dgm:t>
    </dgm:pt>
    <dgm:pt modelId="{B40CA95B-4D6F-4C83-85BD-92D2A1514AEE}">
      <dgm:prSet phldrT="[文本]" custT="1"/>
      <dgm:spPr/>
      <dgm:t>
        <a:bodyPr/>
        <a:lstStyle/>
        <a:p>
          <a:r>
            <a:rPr lang="zh-CN" altLang="en-US" sz="1600" dirty="0" smtClean="0"/>
            <a:t>安全功能</a:t>
          </a:r>
          <a:endParaRPr lang="zh-CN" altLang="en-US" sz="1600" dirty="0"/>
        </a:p>
      </dgm:t>
    </dgm:pt>
    <dgm:pt modelId="{69289599-B7A4-4509-AF5F-3796E6F36D0E}" type="parTrans" cxnId="{3CA0D8EE-295A-4FAF-AD8B-BA968E28198B}">
      <dgm:prSet/>
      <dgm:spPr/>
      <dgm:t>
        <a:bodyPr/>
        <a:lstStyle/>
        <a:p>
          <a:endParaRPr lang="zh-CN" altLang="en-US"/>
        </a:p>
      </dgm:t>
    </dgm:pt>
    <dgm:pt modelId="{09E49666-63C8-44C0-9934-E3575A5CDC09}" type="sibTrans" cxnId="{3CA0D8EE-295A-4FAF-AD8B-BA968E28198B}">
      <dgm:prSet/>
      <dgm:spPr/>
      <dgm:t>
        <a:bodyPr/>
        <a:lstStyle/>
        <a:p>
          <a:endParaRPr lang="zh-CN" altLang="en-US"/>
        </a:p>
      </dgm:t>
    </dgm:pt>
    <dgm:pt modelId="{19733B5D-D5F7-4E27-A341-272D1C4DD7F2}">
      <dgm:prSet phldrT="[文本]"/>
      <dgm:spPr/>
      <dgm:t>
        <a:bodyPr/>
        <a:lstStyle/>
        <a:p>
          <a:r>
            <a:rPr lang="zh-CN" altLang="en-US" dirty="0" smtClean="0"/>
            <a:t>安全配置</a:t>
          </a:r>
          <a:endParaRPr lang="zh-CN" altLang="en-US" dirty="0"/>
        </a:p>
      </dgm:t>
    </dgm:pt>
    <dgm:pt modelId="{8F36F22B-BE27-4528-A178-6D9AAC509FD9}" type="sibTrans" cxnId="{42509D2E-5EEB-4AAD-9EDB-898EEC9603C7}">
      <dgm:prSet/>
      <dgm:spPr/>
      <dgm:t>
        <a:bodyPr/>
        <a:lstStyle/>
        <a:p>
          <a:endParaRPr lang="zh-CN" altLang="en-US"/>
        </a:p>
      </dgm:t>
    </dgm:pt>
    <dgm:pt modelId="{06CD5FD1-0E3B-4683-A50C-5F60581C445C}" type="parTrans" cxnId="{42509D2E-5EEB-4AAD-9EDB-898EEC9603C7}">
      <dgm:prSet/>
      <dgm:spPr/>
      <dgm:t>
        <a:bodyPr/>
        <a:lstStyle/>
        <a:p>
          <a:endParaRPr lang="zh-CN" altLang="en-US"/>
        </a:p>
      </dgm:t>
    </dgm:pt>
    <dgm:pt modelId="{F6327EDA-E8B7-460E-9F1E-4B5CC67B6F24}" type="pres">
      <dgm:prSet presAssocID="{C99FED4D-7325-4FC6-BB1A-EDC864E4CAF9}" presName="composite" presStyleCnt="0">
        <dgm:presLayoutVars>
          <dgm:chMax val="3"/>
          <dgm:animLvl val="lvl"/>
          <dgm:resizeHandles val="exact"/>
        </dgm:presLayoutVars>
      </dgm:prSet>
      <dgm:spPr/>
    </dgm:pt>
    <dgm:pt modelId="{54106ED8-2699-4C9C-9681-4F61FD0FA298}" type="pres">
      <dgm:prSet presAssocID="{E826A116-2F8F-4F54-8728-E71CDD31589D}" presName="gear1" presStyleLbl="node1" presStyleIdx="0" presStyleCnt="3">
        <dgm:presLayoutVars>
          <dgm:chMax val="1"/>
          <dgm:bulletEnabled val="1"/>
        </dgm:presLayoutVars>
      </dgm:prSet>
      <dgm:spPr/>
      <dgm:t>
        <a:bodyPr/>
        <a:lstStyle/>
        <a:p>
          <a:endParaRPr lang="zh-CN" altLang="en-US"/>
        </a:p>
      </dgm:t>
    </dgm:pt>
    <dgm:pt modelId="{0E4DB760-F605-44CB-94F4-76A8EB25FD30}" type="pres">
      <dgm:prSet presAssocID="{E826A116-2F8F-4F54-8728-E71CDD31589D}" presName="gear1srcNode" presStyleLbl="node1" presStyleIdx="0" presStyleCnt="3"/>
      <dgm:spPr/>
      <dgm:t>
        <a:bodyPr/>
        <a:lstStyle/>
        <a:p>
          <a:endParaRPr lang="zh-CN" altLang="en-US"/>
        </a:p>
      </dgm:t>
    </dgm:pt>
    <dgm:pt modelId="{130D85D2-99AC-43F2-A6FC-836068B69475}" type="pres">
      <dgm:prSet presAssocID="{E826A116-2F8F-4F54-8728-E71CDD31589D}" presName="gear1dstNode" presStyleLbl="node1" presStyleIdx="0" presStyleCnt="3"/>
      <dgm:spPr/>
      <dgm:t>
        <a:bodyPr/>
        <a:lstStyle/>
        <a:p>
          <a:endParaRPr lang="zh-CN" altLang="en-US"/>
        </a:p>
      </dgm:t>
    </dgm:pt>
    <dgm:pt modelId="{90D561FF-DBD6-4155-98A4-61308D458293}" type="pres">
      <dgm:prSet presAssocID="{19733B5D-D5F7-4E27-A341-272D1C4DD7F2}" presName="gear2" presStyleLbl="node1" presStyleIdx="1" presStyleCnt="3">
        <dgm:presLayoutVars>
          <dgm:chMax val="1"/>
          <dgm:bulletEnabled val="1"/>
        </dgm:presLayoutVars>
      </dgm:prSet>
      <dgm:spPr/>
      <dgm:t>
        <a:bodyPr/>
        <a:lstStyle/>
        <a:p>
          <a:endParaRPr lang="zh-CN" altLang="en-US"/>
        </a:p>
      </dgm:t>
    </dgm:pt>
    <dgm:pt modelId="{3521B569-D63B-418D-B1DA-43A768FC7D3D}" type="pres">
      <dgm:prSet presAssocID="{19733B5D-D5F7-4E27-A341-272D1C4DD7F2}" presName="gear2srcNode" presStyleLbl="node1" presStyleIdx="1" presStyleCnt="3"/>
      <dgm:spPr/>
      <dgm:t>
        <a:bodyPr/>
        <a:lstStyle/>
        <a:p>
          <a:endParaRPr lang="zh-CN" altLang="en-US"/>
        </a:p>
      </dgm:t>
    </dgm:pt>
    <dgm:pt modelId="{0DDCD82D-1A91-4505-A76D-B96EF446E6D6}" type="pres">
      <dgm:prSet presAssocID="{19733B5D-D5F7-4E27-A341-272D1C4DD7F2}" presName="gear2dstNode" presStyleLbl="node1" presStyleIdx="1" presStyleCnt="3"/>
      <dgm:spPr/>
      <dgm:t>
        <a:bodyPr/>
        <a:lstStyle/>
        <a:p>
          <a:endParaRPr lang="zh-CN" altLang="en-US"/>
        </a:p>
      </dgm:t>
    </dgm:pt>
    <dgm:pt modelId="{4D6F1BC2-70CD-4ACA-9368-6387E4F08583}" type="pres">
      <dgm:prSet presAssocID="{B40CA95B-4D6F-4C83-85BD-92D2A1514AEE}" presName="gear3" presStyleLbl="node1" presStyleIdx="2" presStyleCnt="3" custScaleX="111651" custScaleY="107834" custLinFactNeighborX="-3055" custLinFactNeighborY="1609"/>
      <dgm:spPr/>
      <dgm:t>
        <a:bodyPr/>
        <a:lstStyle/>
        <a:p>
          <a:endParaRPr lang="zh-CN" altLang="en-US"/>
        </a:p>
      </dgm:t>
    </dgm:pt>
    <dgm:pt modelId="{DE62536C-2E7C-4D77-BB86-A51B4838EED0}" type="pres">
      <dgm:prSet presAssocID="{B40CA95B-4D6F-4C83-85BD-92D2A1514AEE}" presName="gear3tx" presStyleLbl="node1" presStyleIdx="2" presStyleCnt="3">
        <dgm:presLayoutVars>
          <dgm:chMax val="1"/>
          <dgm:bulletEnabled val="1"/>
        </dgm:presLayoutVars>
      </dgm:prSet>
      <dgm:spPr/>
      <dgm:t>
        <a:bodyPr/>
        <a:lstStyle/>
        <a:p>
          <a:endParaRPr lang="zh-CN" altLang="en-US"/>
        </a:p>
      </dgm:t>
    </dgm:pt>
    <dgm:pt modelId="{B206353E-3C47-4620-868B-8C1A6B5501BC}" type="pres">
      <dgm:prSet presAssocID="{B40CA95B-4D6F-4C83-85BD-92D2A1514AEE}" presName="gear3srcNode" presStyleLbl="node1" presStyleIdx="2" presStyleCnt="3"/>
      <dgm:spPr/>
      <dgm:t>
        <a:bodyPr/>
        <a:lstStyle/>
        <a:p>
          <a:endParaRPr lang="zh-CN" altLang="en-US"/>
        </a:p>
      </dgm:t>
    </dgm:pt>
    <dgm:pt modelId="{7922120F-D78A-4D7A-87CD-75F5B89ABF22}" type="pres">
      <dgm:prSet presAssocID="{B40CA95B-4D6F-4C83-85BD-92D2A1514AEE}" presName="gear3dstNode" presStyleLbl="node1" presStyleIdx="2" presStyleCnt="3"/>
      <dgm:spPr/>
      <dgm:t>
        <a:bodyPr/>
        <a:lstStyle/>
        <a:p>
          <a:endParaRPr lang="zh-CN" altLang="en-US"/>
        </a:p>
      </dgm:t>
    </dgm:pt>
    <dgm:pt modelId="{7AA1890D-7D9C-4874-A3E3-6F531F2D498F}" type="pres">
      <dgm:prSet presAssocID="{D372E166-4469-4C5D-B658-00A05C67A6B7}" presName="connector1" presStyleLbl="sibTrans2D1" presStyleIdx="0" presStyleCnt="3"/>
      <dgm:spPr/>
      <dgm:t>
        <a:bodyPr/>
        <a:lstStyle/>
        <a:p>
          <a:endParaRPr lang="zh-CN" altLang="en-US"/>
        </a:p>
      </dgm:t>
    </dgm:pt>
    <dgm:pt modelId="{29A1688A-E0BB-499E-9E8E-28D54663F234}" type="pres">
      <dgm:prSet presAssocID="{8F36F22B-BE27-4528-A178-6D9AAC509FD9}" presName="connector2" presStyleLbl="sibTrans2D1" presStyleIdx="1" presStyleCnt="3"/>
      <dgm:spPr/>
      <dgm:t>
        <a:bodyPr/>
        <a:lstStyle/>
        <a:p>
          <a:endParaRPr lang="zh-CN" altLang="en-US"/>
        </a:p>
      </dgm:t>
    </dgm:pt>
    <dgm:pt modelId="{F6A7E257-FA56-4666-9F00-32241728FB62}" type="pres">
      <dgm:prSet presAssocID="{09E49666-63C8-44C0-9934-E3575A5CDC09}" presName="connector3" presStyleLbl="sibTrans2D1" presStyleIdx="2" presStyleCnt="3"/>
      <dgm:spPr/>
      <dgm:t>
        <a:bodyPr/>
        <a:lstStyle/>
        <a:p>
          <a:endParaRPr lang="zh-CN" altLang="en-US"/>
        </a:p>
      </dgm:t>
    </dgm:pt>
  </dgm:ptLst>
  <dgm:cxnLst>
    <dgm:cxn modelId="{3CC9A052-9962-437C-B257-C25E1863638D}" srcId="{C99FED4D-7325-4FC6-BB1A-EDC864E4CAF9}" destId="{E826A116-2F8F-4F54-8728-E71CDD31589D}" srcOrd="0" destOrd="0" parTransId="{8D2F27D0-3D15-4EEE-A8E8-81F6EF49222F}" sibTransId="{D372E166-4469-4C5D-B658-00A05C67A6B7}"/>
    <dgm:cxn modelId="{51E44608-9E72-49C7-B64A-4389A82A83CA}" type="presOf" srcId="{C99FED4D-7325-4FC6-BB1A-EDC864E4CAF9}" destId="{F6327EDA-E8B7-460E-9F1E-4B5CC67B6F24}" srcOrd="0" destOrd="0" presId="urn:microsoft.com/office/officeart/2005/8/layout/gear1"/>
    <dgm:cxn modelId="{AF1E9374-2547-4E50-AAF0-8E97BAD4CA0B}" type="presOf" srcId="{19733B5D-D5F7-4E27-A341-272D1C4DD7F2}" destId="{90D561FF-DBD6-4155-98A4-61308D458293}" srcOrd="0" destOrd="0" presId="urn:microsoft.com/office/officeart/2005/8/layout/gear1"/>
    <dgm:cxn modelId="{F301B61E-99F6-4D79-87E1-33EAB8D5140E}" type="presOf" srcId="{D372E166-4469-4C5D-B658-00A05C67A6B7}" destId="{7AA1890D-7D9C-4874-A3E3-6F531F2D498F}" srcOrd="0" destOrd="0" presId="urn:microsoft.com/office/officeart/2005/8/layout/gear1"/>
    <dgm:cxn modelId="{AD321E85-2F86-4620-A376-8B405DD12AB7}" type="presOf" srcId="{B40CA95B-4D6F-4C83-85BD-92D2A1514AEE}" destId="{B206353E-3C47-4620-868B-8C1A6B5501BC}" srcOrd="2" destOrd="0" presId="urn:microsoft.com/office/officeart/2005/8/layout/gear1"/>
    <dgm:cxn modelId="{3CA0D8EE-295A-4FAF-AD8B-BA968E28198B}" srcId="{C99FED4D-7325-4FC6-BB1A-EDC864E4CAF9}" destId="{B40CA95B-4D6F-4C83-85BD-92D2A1514AEE}" srcOrd="2" destOrd="0" parTransId="{69289599-B7A4-4509-AF5F-3796E6F36D0E}" sibTransId="{09E49666-63C8-44C0-9934-E3575A5CDC09}"/>
    <dgm:cxn modelId="{897CD860-F5F7-4949-8193-DF988D18D983}" type="presOf" srcId="{B40CA95B-4D6F-4C83-85BD-92D2A1514AEE}" destId="{DE62536C-2E7C-4D77-BB86-A51B4838EED0}" srcOrd="1" destOrd="0" presId="urn:microsoft.com/office/officeart/2005/8/layout/gear1"/>
    <dgm:cxn modelId="{098EBB13-5639-4085-B292-3AE1EEAF4BBA}" type="presOf" srcId="{E826A116-2F8F-4F54-8728-E71CDD31589D}" destId="{0E4DB760-F605-44CB-94F4-76A8EB25FD30}" srcOrd="1" destOrd="0" presId="urn:microsoft.com/office/officeart/2005/8/layout/gear1"/>
    <dgm:cxn modelId="{98AE115D-AAA3-422E-9385-5495DA6E39DF}" type="presOf" srcId="{B40CA95B-4D6F-4C83-85BD-92D2A1514AEE}" destId="{7922120F-D78A-4D7A-87CD-75F5B89ABF22}" srcOrd="3" destOrd="0" presId="urn:microsoft.com/office/officeart/2005/8/layout/gear1"/>
    <dgm:cxn modelId="{BF243BB7-AA6C-461B-8FD5-C87D67EBC6A1}" type="presOf" srcId="{B40CA95B-4D6F-4C83-85BD-92D2A1514AEE}" destId="{4D6F1BC2-70CD-4ACA-9368-6387E4F08583}" srcOrd="0" destOrd="0" presId="urn:microsoft.com/office/officeart/2005/8/layout/gear1"/>
    <dgm:cxn modelId="{5CC1F802-52DC-42A0-BD95-E0B9AB8DAD8E}" type="presOf" srcId="{19733B5D-D5F7-4E27-A341-272D1C4DD7F2}" destId="{3521B569-D63B-418D-B1DA-43A768FC7D3D}" srcOrd="1" destOrd="0" presId="urn:microsoft.com/office/officeart/2005/8/layout/gear1"/>
    <dgm:cxn modelId="{A45993ED-7BD0-46CE-A3F9-FDA9965C0DFA}" type="presOf" srcId="{09E49666-63C8-44C0-9934-E3575A5CDC09}" destId="{F6A7E257-FA56-4666-9F00-32241728FB62}" srcOrd="0" destOrd="0" presId="urn:microsoft.com/office/officeart/2005/8/layout/gear1"/>
    <dgm:cxn modelId="{0274C5B5-7E5C-44BC-BEF5-1A6F6FEAE99B}" type="presOf" srcId="{19733B5D-D5F7-4E27-A341-272D1C4DD7F2}" destId="{0DDCD82D-1A91-4505-A76D-B96EF446E6D6}" srcOrd="2" destOrd="0" presId="urn:microsoft.com/office/officeart/2005/8/layout/gear1"/>
    <dgm:cxn modelId="{CB9E7AE7-A438-471D-BF97-3AF9BC4206D1}" type="presOf" srcId="{E826A116-2F8F-4F54-8728-E71CDD31589D}" destId="{130D85D2-99AC-43F2-A6FC-836068B69475}" srcOrd="2" destOrd="0" presId="urn:microsoft.com/office/officeart/2005/8/layout/gear1"/>
    <dgm:cxn modelId="{F17D3416-C181-4742-B938-5C5484F5BDA4}" type="presOf" srcId="{E826A116-2F8F-4F54-8728-E71CDD31589D}" destId="{54106ED8-2699-4C9C-9681-4F61FD0FA298}" srcOrd="0" destOrd="0" presId="urn:microsoft.com/office/officeart/2005/8/layout/gear1"/>
    <dgm:cxn modelId="{66113577-24CD-4ACA-AF3D-CA062B6B704A}" type="presOf" srcId="{8F36F22B-BE27-4528-A178-6D9AAC509FD9}" destId="{29A1688A-E0BB-499E-9E8E-28D54663F234}" srcOrd="0" destOrd="0" presId="urn:microsoft.com/office/officeart/2005/8/layout/gear1"/>
    <dgm:cxn modelId="{42509D2E-5EEB-4AAD-9EDB-898EEC9603C7}" srcId="{C99FED4D-7325-4FC6-BB1A-EDC864E4CAF9}" destId="{19733B5D-D5F7-4E27-A341-272D1C4DD7F2}" srcOrd="1" destOrd="0" parTransId="{06CD5FD1-0E3B-4683-A50C-5F60581C445C}" sibTransId="{8F36F22B-BE27-4528-A178-6D9AAC509FD9}"/>
    <dgm:cxn modelId="{A329183D-AF6B-4818-ACDF-B5CFADBDE12C}" type="presParOf" srcId="{F6327EDA-E8B7-460E-9F1E-4B5CC67B6F24}" destId="{54106ED8-2699-4C9C-9681-4F61FD0FA298}" srcOrd="0" destOrd="0" presId="urn:microsoft.com/office/officeart/2005/8/layout/gear1"/>
    <dgm:cxn modelId="{CE360DB4-1F3B-435D-8FCC-127A24880F7F}" type="presParOf" srcId="{F6327EDA-E8B7-460E-9F1E-4B5CC67B6F24}" destId="{0E4DB760-F605-44CB-94F4-76A8EB25FD30}" srcOrd="1" destOrd="0" presId="urn:microsoft.com/office/officeart/2005/8/layout/gear1"/>
    <dgm:cxn modelId="{AD459091-4E4D-4976-B385-CB8B0FF535CA}" type="presParOf" srcId="{F6327EDA-E8B7-460E-9F1E-4B5CC67B6F24}" destId="{130D85D2-99AC-43F2-A6FC-836068B69475}" srcOrd="2" destOrd="0" presId="urn:microsoft.com/office/officeart/2005/8/layout/gear1"/>
    <dgm:cxn modelId="{318607AC-AF37-4A02-AAB5-DCF32EAFC6B8}" type="presParOf" srcId="{F6327EDA-E8B7-460E-9F1E-4B5CC67B6F24}" destId="{90D561FF-DBD6-4155-98A4-61308D458293}" srcOrd="3" destOrd="0" presId="urn:microsoft.com/office/officeart/2005/8/layout/gear1"/>
    <dgm:cxn modelId="{ABBD778E-548C-42F2-B70D-E59CE3F2D9F1}" type="presParOf" srcId="{F6327EDA-E8B7-460E-9F1E-4B5CC67B6F24}" destId="{3521B569-D63B-418D-B1DA-43A768FC7D3D}" srcOrd="4" destOrd="0" presId="urn:microsoft.com/office/officeart/2005/8/layout/gear1"/>
    <dgm:cxn modelId="{3871C3AF-D460-46BB-9BAC-23E72383963A}" type="presParOf" srcId="{F6327EDA-E8B7-460E-9F1E-4B5CC67B6F24}" destId="{0DDCD82D-1A91-4505-A76D-B96EF446E6D6}" srcOrd="5" destOrd="0" presId="urn:microsoft.com/office/officeart/2005/8/layout/gear1"/>
    <dgm:cxn modelId="{77FAB0C4-ADEC-4DB2-8A34-D59D183AAD06}" type="presParOf" srcId="{F6327EDA-E8B7-460E-9F1E-4B5CC67B6F24}" destId="{4D6F1BC2-70CD-4ACA-9368-6387E4F08583}" srcOrd="6" destOrd="0" presId="urn:microsoft.com/office/officeart/2005/8/layout/gear1"/>
    <dgm:cxn modelId="{2B086F1A-85CC-4951-8FA3-49ADFF77DD49}" type="presParOf" srcId="{F6327EDA-E8B7-460E-9F1E-4B5CC67B6F24}" destId="{DE62536C-2E7C-4D77-BB86-A51B4838EED0}" srcOrd="7" destOrd="0" presId="urn:microsoft.com/office/officeart/2005/8/layout/gear1"/>
    <dgm:cxn modelId="{4205B585-EEF2-42F6-9B7C-D5722BEA3A40}" type="presParOf" srcId="{F6327EDA-E8B7-460E-9F1E-4B5CC67B6F24}" destId="{B206353E-3C47-4620-868B-8C1A6B5501BC}" srcOrd="8" destOrd="0" presId="urn:microsoft.com/office/officeart/2005/8/layout/gear1"/>
    <dgm:cxn modelId="{CB9D9B23-7DA8-4A45-84B8-3F8D32AFB275}" type="presParOf" srcId="{F6327EDA-E8B7-460E-9F1E-4B5CC67B6F24}" destId="{7922120F-D78A-4D7A-87CD-75F5B89ABF22}" srcOrd="9" destOrd="0" presId="urn:microsoft.com/office/officeart/2005/8/layout/gear1"/>
    <dgm:cxn modelId="{C1CF3089-F3B3-4B9B-B501-8F457B0265F4}" type="presParOf" srcId="{F6327EDA-E8B7-460E-9F1E-4B5CC67B6F24}" destId="{7AA1890D-7D9C-4874-A3E3-6F531F2D498F}" srcOrd="10" destOrd="0" presId="urn:microsoft.com/office/officeart/2005/8/layout/gear1"/>
    <dgm:cxn modelId="{ABED51C4-8EE4-48AE-9BBD-F6C51EE1917F}" type="presParOf" srcId="{F6327EDA-E8B7-460E-9F1E-4B5CC67B6F24}" destId="{29A1688A-E0BB-499E-9E8E-28D54663F234}" srcOrd="11" destOrd="0" presId="urn:microsoft.com/office/officeart/2005/8/layout/gear1"/>
    <dgm:cxn modelId="{34B035B4-1836-4C61-B711-84CA93289D6F}" type="presParOf" srcId="{F6327EDA-E8B7-460E-9F1E-4B5CC67B6F24}" destId="{F6A7E257-FA56-4666-9F00-32241728FB6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9FED4D-7325-4FC6-BB1A-EDC864E4CAF9}" type="doc">
      <dgm:prSet loTypeId="urn:microsoft.com/office/officeart/2005/8/layout/gear1" loCatId="relationship" qsTypeId="urn:microsoft.com/office/officeart/2005/8/quickstyle/simple1" qsCatId="simple" csTypeId="urn:microsoft.com/office/officeart/2005/8/colors/accent1_2" csCatId="accent1" phldr="1"/>
      <dgm:spPr/>
    </dgm:pt>
    <dgm:pt modelId="{E826A116-2F8F-4F54-8728-E71CDD31589D}">
      <dgm:prSet phldrT="[文本]" custT="1"/>
      <dgm:spPr/>
      <dgm:t>
        <a:bodyPr/>
        <a:lstStyle/>
        <a:p>
          <a:r>
            <a:rPr lang="zh-CN" altLang="en-US" sz="1200" b="1" dirty="0" smtClean="0"/>
            <a:t>物资保障</a:t>
          </a:r>
          <a:endParaRPr lang="en-US" altLang="zh-CN" sz="1200" b="1" dirty="0" smtClean="0"/>
        </a:p>
        <a:p>
          <a:r>
            <a:rPr lang="zh-CN" altLang="en-US" sz="1200" b="1" dirty="0" smtClean="0"/>
            <a:t>监督检查</a:t>
          </a:r>
          <a:endParaRPr lang="zh-CN" altLang="en-US" sz="1200" b="1" dirty="0"/>
        </a:p>
      </dgm:t>
    </dgm:pt>
    <dgm:pt modelId="{8D2F27D0-3D15-4EEE-A8E8-81F6EF49222F}" type="parTrans" cxnId="{3CC9A052-9962-437C-B257-C25E1863638D}">
      <dgm:prSet/>
      <dgm:spPr/>
      <dgm:t>
        <a:bodyPr/>
        <a:lstStyle/>
        <a:p>
          <a:endParaRPr lang="zh-CN" altLang="en-US"/>
        </a:p>
      </dgm:t>
    </dgm:pt>
    <dgm:pt modelId="{D372E166-4469-4C5D-B658-00A05C67A6B7}" type="sibTrans" cxnId="{3CC9A052-9962-437C-B257-C25E1863638D}">
      <dgm:prSet/>
      <dgm:spPr/>
      <dgm:t>
        <a:bodyPr/>
        <a:lstStyle/>
        <a:p>
          <a:endParaRPr lang="zh-CN" altLang="en-US"/>
        </a:p>
      </dgm:t>
    </dgm:pt>
    <dgm:pt modelId="{B40CA95B-4D6F-4C83-85BD-92D2A1514AEE}">
      <dgm:prSet phldrT="[文本]" custT="1"/>
      <dgm:spPr/>
      <dgm:t>
        <a:bodyPr/>
        <a:lstStyle/>
        <a:p>
          <a:r>
            <a:rPr lang="zh-CN" altLang="en-US" sz="1200" b="1" dirty="0" smtClean="0"/>
            <a:t>安全用人、分工明确</a:t>
          </a:r>
          <a:endParaRPr lang="zh-CN" altLang="en-US" sz="1200" b="1" dirty="0"/>
        </a:p>
      </dgm:t>
    </dgm:pt>
    <dgm:pt modelId="{69289599-B7A4-4509-AF5F-3796E6F36D0E}" type="parTrans" cxnId="{3CA0D8EE-295A-4FAF-AD8B-BA968E28198B}">
      <dgm:prSet/>
      <dgm:spPr/>
      <dgm:t>
        <a:bodyPr/>
        <a:lstStyle/>
        <a:p>
          <a:endParaRPr lang="zh-CN" altLang="en-US"/>
        </a:p>
      </dgm:t>
    </dgm:pt>
    <dgm:pt modelId="{09E49666-63C8-44C0-9934-E3575A5CDC09}" type="sibTrans" cxnId="{3CA0D8EE-295A-4FAF-AD8B-BA968E28198B}">
      <dgm:prSet/>
      <dgm:spPr/>
      <dgm:t>
        <a:bodyPr/>
        <a:lstStyle/>
        <a:p>
          <a:endParaRPr lang="zh-CN" altLang="en-US"/>
        </a:p>
      </dgm:t>
    </dgm:pt>
    <dgm:pt modelId="{19733B5D-D5F7-4E27-A341-272D1C4DD7F2}">
      <dgm:prSet phldrT="[文本]"/>
      <dgm:spPr/>
      <dgm:t>
        <a:bodyPr/>
        <a:lstStyle/>
        <a:p>
          <a:r>
            <a:rPr lang="zh-CN" altLang="en-US" b="1" dirty="0" smtClean="0"/>
            <a:t>责任到人</a:t>
          </a:r>
          <a:endParaRPr lang="zh-CN" altLang="en-US" b="1" dirty="0"/>
        </a:p>
      </dgm:t>
    </dgm:pt>
    <dgm:pt modelId="{8F36F22B-BE27-4528-A178-6D9AAC509FD9}" type="sibTrans" cxnId="{42509D2E-5EEB-4AAD-9EDB-898EEC9603C7}">
      <dgm:prSet/>
      <dgm:spPr/>
      <dgm:t>
        <a:bodyPr/>
        <a:lstStyle/>
        <a:p>
          <a:endParaRPr lang="zh-CN" altLang="en-US"/>
        </a:p>
      </dgm:t>
    </dgm:pt>
    <dgm:pt modelId="{06CD5FD1-0E3B-4683-A50C-5F60581C445C}" type="parTrans" cxnId="{42509D2E-5EEB-4AAD-9EDB-898EEC9603C7}">
      <dgm:prSet/>
      <dgm:spPr/>
      <dgm:t>
        <a:bodyPr/>
        <a:lstStyle/>
        <a:p>
          <a:endParaRPr lang="zh-CN" altLang="en-US"/>
        </a:p>
      </dgm:t>
    </dgm:pt>
    <dgm:pt modelId="{F6327EDA-E8B7-460E-9F1E-4B5CC67B6F24}" type="pres">
      <dgm:prSet presAssocID="{C99FED4D-7325-4FC6-BB1A-EDC864E4CAF9}" presName="composite" presStyleCnt="0">
        <dgm:presLayoutVars>
          <dgm:chMax val="3"/>
          <dgm:animLvl val="lvl"/>
          <dgm:resizeHandles val="exact"/>
        </dgm:presLayoutVars>
      </dgm:prSet>
      <dgm:spPr/>
    </dgm:pt>
    <dgm:pt modelId="{54106ED8-2699-4C9C-9681-4F61FD0FA298}" type="pres">
      <dgm:prSet presAssocID="{E826A116-2F8F-4F54-8728-E71CDD31589D}" presName="gear1" presStyleLbl="node1" presStyleIdx="0" presStyleCnt="3">
        <dgm:presLayoutVars>
          <dgm:chMax val="1"/>
          <dgm:bulletEnabled val="1"/>
        </dgm:presLayoutVars>
      </dgm:prSet>
      <dgm:spPr/>
      <dgm:t>
        <a:bodyPr/>
        <a:lstStyle/>
        <a:p>
          <a:endParaRPr lang="zh-CN" altLang="en-US"/>
        </a:p>
      </dgm:t>
    </dgm:pt>
    <dgm:pt modelId="{0E4DB760-F605-44CB-94F4-76A8EB25FD30}" type="pres">
      <dgm:prSet presAssocID="{E826A116-2F8F-4F54-8728-E71CDD31589D}" presName="gear1srcNode" presStyleLbl="node1" presStyleIdx="0" presStyleCnt="3"/>
      <dgm:spPr/>
      <dgm:t>
        <a:bodyPr/>
        <a:lstStyle/>
        <a:p>
          <a:endParaRPr lang="zh-CN" altLang="en-US"/>
        </a:p>
      </dgm:t>
    </dgm:pt>
    <dgm:pt modelId="{130D85D2-99AC-43F2-A6FC-836068B69475}" type="pres">
      <dgm:prSet presAssocID="{E826A116-2F8F-4F54-8728-E71CDD31589D}" presName="gear1dstNode" presStyleLbl="node1" presStyleIdx="0" presStyleCnt="3"/>
      <dgm:spPr/>
      <dgm:t>
        <a:bodyPr/>
        <a:lstStyle/>
        <a:p>
          <a:endParaRPr lang="zh-CN" altLang="en-US"/>
        </a:p>
      </dgm:t>
    </dgm:pt>
    <dgm:pt modelId="{90D561FF-DBD6-4155-98A4-61308D458293}" type="pres">
      <dgm:prSet presAssocID="{19733B5D-D5F7-4E27-A341-272D1C4DD7F2}" presName="gear2" presStyleLbl="node1" presStyleIdx="1" presStyleCnt="3">
        <dgm:presLayoutVars>
          <dgm:chMax val="1"/>
          <dgm:bulletEnabled val="1"/>
        </dgm:presLayoutVars>
      </dgm:prSet>
      <dgm:spPr/>
      <dgm:t>
        <a:bodyPr/>
        <a:lstStyle/>
        <a:p>
          <a:endParaRPr lang="zh-CN" altLang="en-US"/>
        </a:p>
      </dgm:t>
    </dgm:pt>
    <dgm:pt modelId="{3521B569-D63B-418D-B1DA-43A768FC7D3D}" type="pres">
      <dgm:prSet presAssocID="{19733B5D-D5F7-4E27-A341-272D1C4DD7F2}" presName="gear2srcNode" presStyleLbl="node1" presStyleIdx="1" presStyleCnt="3"/>
      <dgm:spPr/>
      <dgm:t>
        <a:bodyPr/>
        <a:lstStyle/>
        <a:p>
          <a:endParaRPr lang="zh-CN" altLang="en-US"/>
        </a:p>
      </dgm:t>
    </dgm:pt>
    <dgm:pt modelId="{0DDCD82D-1A91-4505-A76D-B96EF446E6D6}" type="pres">
      <dgm:prSet presAssocID="{19733B5D-D5F7-4E27-A341-272D1C4DD7F2}" presName="gear2dstNode" presStyleLbl="node1" presStyleIdx="1" presStyleCnt="3"/>
      <dgm:spPr/>
      <dgm:t>
        <a:bodyPr/>
        <a:lstStyle/>
        <a:p>
          <a:endParaRPr lang="zh-CN" altLang="en-US"/>
        </a:p>
      </dgm:t>
    </dgm:pt>
    <dgm:pt modelId="{4D6F1BC2-70CD-4ACA-9368-6387E4F08583}" type="pres">
      <dgm:prSet presAssocID="{B40CA95B-4D6F-4C83-85BD-92D2A1514AEE}" presName="gear3" presStyleLbl="node1" presStyleIdx="2" presStyleCnt="3" custScaleX="111651" custScaleY="107834" custLinFactNeighborX="-3055" custLinFactNeighborY="1609"/>
      <dgm:spPr/>
      <dgm:t>
        <a:bodyPr/>
        <a:lstStyle/>
        <a:p>
          <a:endParaRPr lang="zh-CN" altLang="en-US"/>
        </a:p>
      </dgm:t>
    </dgm:pt>
    <dgm:pt modelId="{DE62536C-2E7C-4D77-BB86-A51B4838EED0}" type="pres">
      <dgm:prSet presAssocID="{B40CA95B-4D6F-4C83-85BD-92D2A1514AEE}" presName="gear3tx" presStyleLbl="node1" presStyleIdx="2" presStyleCnt="3">
        <dgm:presLayoutVars>
          <dgm:chMax val="1"/>
          <dgm:bulletEnabled val="1"/>
        </dgm:presLayoutVars>
      </dgm:prSet>
      <dgm:spPr/>
      <dgm:t>
        <a:bodyPr/>
        <a:lstStyle/>
        <a:p>
          <a:endParaRPr lang="zh-CN" altLang="en-US"/>
        </a:p>
      </dgm:t>
    </dgm:pt>
    <dgm:pt modelId="{B206353E-3C47-4620-868B-8C1A6B5501BC}" type="pres">
      <dgm:prSet presAssocID="{B40CA95B-4D6F-4C83-85BD-92D2A1514AEE}" presName="gear3srcNode" presStyleLbl="node1" presStyleIdx="2" presStyleCnt="3"/>
      <dgm:spPr/>
      <dgm:t>
        <a:bodyPr/>
        <a:lstStyle/>
        <a:p>
          <a:endParaRPr lang="zh-CN" altLang="en-US"/>
        </a:p>
      </dgm:t>
    </dgm:pt>
    <dgm:pt modelId="{7922120F-D78A-4D7A-87CD-75F5B89ABF22}" type="pres">
      <dgm:prSet presAssocID="{B40CA95B-4D6F-4C83-85BD-92D2A1514AEE}" presName="gear3dstNode" presStyleLbl="node1" presStyleIdx="2" presStyleCnt="3"/>
      <dgm:spPr/>
      <dgm:t>
        <a:bodyPr/>
        <a:lstStyle/>
        <a:p>
          <a:endParaRPr lang="zh-CN" altLang="en-US"/>
        </a:p>
      </dgm:t>
    </dgm:pt>
    <dgm:pt modelId="{7AA1890D-7D9C-4874-A3E3-6F531F2D498F}" type="pres">
      <dgm:prSet presAssocID="{D372E166-4469-4C5D-B658-00A05C67A6B7}" presName="connector1" presStyleLbl="sibTrans2D1" presStyleIdx="0" presStyleCnt="3"/>
      <dgm:spPr/>
      <dgm:t>
        <a:bodyPr/>
        <a:lstStyle/>
        <a:p>
          <a:endParaRPr lang="zh-CN" altLang="en-US"/>
        </a:p>
      </dgm:t>
    </dgm:pt>
    <dgm:pt modelId="{29A1688A-E0BB-499E-9E8E-28D54663F234}" type="pres">
      <dgm:prSet presAssocID="{8F36F22B-BE27-4528-A178-6D9AAC509FD9}" presName="connector2" presStyleLbl="sibTrans2D1" presStyleIdx="1" presStyleCnt="3"/>
      <dgm:spPr/>
      <dgm:t>
        <a:bodyPr/>
        <a:lstStyle/>
        <a:p>
          <a:endParaRPr lang="zh-CN" altLang="en-US"/>
        </a:p>
      </dgm:t>
    </dgm:pt>
    <dgm:pt modelId="{F6A7E257-FA56-4666-9F00-32241728FB62}" type="pres">
      <dgm:prSet presAssocID="{09E49666-63C8-44C0-9934-E3575A5CDC09}" presName="connector3" presStyleLbl="sibTrans2D1" presStyleIdx="2" presStyleCnt="3"/>
      <dgm:spPr/>
      <dgm:t>
        <a:bodyPr/>
        <a:lstStyle/>
        <a:p>
          <a:endParaRPr lang="zh-CN" altLang="en-US"/>
        </a:p>
      </dgm:t>
    </dgm:pt>
  </dgm:ptLst>
  <dgm:cxnLst>
    <dgm:cxn modelId="{3CC9A052-9962-437C-B257-C25E1863638D}" srcId="{C99FED4D-7325-4FC6-BB1A-EDC864E4CAF9}" destId="{E826A116-2F8F-4F54-8728-E71CDD31589D}" srcOrd="0" destOrd="0" parTransId="{8D2F27D0-3D15-4EEE-A8E8-81F6EF49222F}" sibTransId="{D372E166-4469-4C5D-B658-00A05C67A6B7}"/>
    <dgm:cxn modelId="{7873FA8D-9B95-4620-8B2A-2A43DD3C4528}" type="presOf" srcId="{8F36F22B-BE27-4528-A178-6D9AAC509FD9}" destId="{29A1688A-E0BB-499E-9E8E-28D54663F234}" srcOrd="0" destOrd="0" presId="urn:microsoft.com/office/officeart/2005/8/layout/gear1"/>
    <dgm:cxn modelId="{3CA0D8EE-295A-4FAF-AD8B-BA968E28198B}" srcId="{C99FED4D-7325-4FC6-BB1A-EDC864E4CAF9}" destId="{B40CA95B-4D6F-4C83-85BD-92D2A1514AEE}" srcOrd="2" destOrd="0" parTransId="{69289599-B7A4-4509-AF5F-3796E6F36D0E}" sibTransId="{09E49666-63C8-44C0-9934-E3575A5CDC09}"/>
    <dgm:cxn modelId="{88A63E55-73F3-46EA-AFD7-E034AAC7CCA0}" type="presOf" srcId="{D372E166-4469-4C5D-B658-00A05C67A6B7}" destId="{7AA1890D-7D9C-4874-A3E3-6F531F2D498F}" srcOrd="0" destOrd="0" presId="urn:microsoft.com/office/officeart/2005/8/layout/gear1"/>
    <dgm:cxn modelId="{82E27856-F066-4C24-AACD-7FE5B8924012}" type="presOf" srcId="{B40CA95B-4D6F-4C83-85BD-92D2A1514AEE}" destId="{7922120F-D78A-4D7A-87CD-75F5B89ABF22}" srcOrd="3" destOrd="0" presId="urn:microsoft.com/office/officeart/2005/8/layout/gear1"/>
    <dgm:cxn modelId="{EE08C830-EA7A-4F2F-A55A-F8522C96DBFD}" type="presOf" srcId="{19733B5D-D5F7-4E27-A341-272D1C4DD7F2}" destId="{90D561FF-DBD6-4155-98A4-61308D458293}" srcOrd="0" destOrd="0" presId="urn:microsoft.com/office/officeart/2005/8/layout/gear1"/>
    <dgm:cxn modelId="{775B366B-BB77-4B4E-912E-9860650D25B5}" type="presOf" srcId="{E826A116-2F8F-4F54-8728-E71CDD31589D}" destId="{0E4DB760-F605-44CB-94F4-76A8EB25FD30}" srcOrd="1" destOrd="0" presId="urn:microsoft.com/office/officeart/2005/8/layout/gear1"/>
    <dgm:cxn modelId="{93ABF35D-5B76-4622-B005-E9485D33F2B8}" type="presOf" srcId="{E826A116-2F8F-4F54-8728-E71CDD31589D}" destId="{130D85D2-99AC-43F2-A6FC-836068B69475}" srcOrd="2" destOrd="0" presId="urn:microsoft.com/office/officeart/2005/8/layout/gear1"/>
    <dgm:cxn modelId="{06F7A306-4628-4CEE-80A3-691710568CB2}" type="presOf" srcId="{19733B5D-D5F7-4E27-A341-272D1C4DD7F2}" destId="{3521B569-D63B-418D-B1DA-43A768FC7D3D}" srcOrd="1" destOrd="0" presId="urn:microsoft.com/office/officeart/2005/8/layout/gear1"/>
    <dgm:cxn modelId="{FCEE5F70-86B5-49B3-8A75-CC5B4B6EEBD8}" type="presOf" srcId="{B40CA95B-4D6F-4C83-85BD-92D2A1514AEE}" destId="{DE62536C-2E7C-4D77-BB86-A51B4838EED0}" srcOrd="1" destOrd="0" presId="urn:microsoft.com/office/officeart/2005/8/layout/gear1"/>
    <dgm:cxn modelId="{BF3031FA-E6FF-416C-85D7-DC759173B8B3}" type="presOf" srcId="{B40CA95B-4D6F-4C83-85BD-92D2A1514AEE}" destId="{4D6F1BC2-70CD-4ACA-9368-6387E4F08583}" srcOrd="0" destOrd="0" presId="urn:microsoft.com/office/officeart/2005/8/layout/gear1"/>
    <dgm:cxn modelId="{E6E833B7-3590-48BD-B8F7-0F504EA80643}" type="presOf" srcId="{09E49666-63C8-44C0-9934-E3575A5CDC09}" destId="{F6A7E257-FA56-4666-9F00-32241728FB62}" srcOrd="0" destOrd="0" presId="urn:microsoft.com/office/officeart/2005/8/layout/gear1"/>
    <dgm:cxn modelId="{8E6A6452-46F3-4755-B0FA-614AF7557471}" type="presOf" srcId="{B40CA95B-4D6F-4C83-85BD-92D2A1514AEE}" destId="{B206353E-3C47-4620-868B-8C1A6B5501BC}" srcOrd="2" destOrd="0" presId="urn:microsoft.com/office/officeart/2005/8/layout/gear1"/>
    <dgm:cxn modelId="{840BEB66-59C3-4B28-99D3-1A3380C29A98}" type="presOf" srcId="{C99FED4D-7325-4FC6-BB1A-EDC864E4CAF9}" destId="{F6327EDA-E8B7-460E-9F1E-4B5CC67B6F24}" srcOrd="0" destOrd="0" presId="urn:microsoft.com/office/officeart/2005/8/layout/gear1"/>
    <dgm:cxn modelId="{42509D2E-5EEB-4AAD-9EDB-898EEC9603C7}" srcId="{C99FED4D-7325-4FC6-BB1A-EDC864E4CAF9}" destId="{19733B5D-D5F7-4E27-A341-272D1C4DD7F2}" srcOrd="1" destOrd="0" parTransId="{06CD5FD1-0E3B-4683-A50C-5F60581C445C}" sibTransId="{8F36F22B-BE27-4528-A178-6D9AAC509FD9}"/>
    <dgm:cxn modelId="{BA663974-87A6-4893-9CA8-3C185740FC29}" type="presOf" srcId="{19733B5D-D5F7-4E27-A341-272D1C4DD7F2}" destId="{0DDCD82D-1A91-4505-A76D-B96EF446E6D6}" srcOrd="2" destOrd="0" presId="urn:microsoft.com/office/officeart/2005/8/layout/gear1"/>
    <dgm:cxn modelId="{32544195-43F6-48DC-BF4F-2D49E9D307CB}" type="presOf" srcId="{E826A116-2F8F-4F54-8728-E71CDD31589D}" destId="{54106ED8-2699-4C9C-9681-4F61FD0FA298}" srcOrd="0" destOrd="0" presId="urn:microsoft.com/office/officeart/2005/8/layout/gear1"/>
    <dgm:cxn modelId="{DCBC2D00-1662-44E6-AC24-42AD394D8EBB}" type="presParOf" srcId="{F6327EDA-E8B7-460E-9F1E-4B5CC67B6F24}" destId="{54106ED8-2699-4C9C-9681-4F61FD0FA298}" srcOrd="0" destOrd="0" presId="urn:microsoft.com/office/officeart/2005/8/layout/gear1"/>
    <dgm:cxn modelId="{3F1D0AEB-A5AE-438F-BD0D-20C0EDC12036}" type="presParOf" srcId="{F6327EDA-E8B7-460E-9F1E-4B5CC67B6F24}" destId="{0E4DB760-F605-44CB-94F4-76A8EB25FD30}" srcOrd="1" destOrd="0" presId="urn:microsoft.com/office/officeart/2005/8/layout/gear1"/>
    <dgm:cxn modelId="{61C20E09-4393-44C1-85AF-38205870BFF8}" type="presParOf" srcId="{F6327EDA-E8B7-460E-9F1E-4B5CC67B6F24}" destId="{130D85D2-99AC-43F2-A6FC-836068B69475}" srcOrd="2" destOrd="0" presId="urn:microsoft.com/office/officeart/2005/8/layout/gear1"/>
    <dgm:cxn modelId="{1C088FEE-15E9-475A-8BB8-E96BAB33D326}" type="presParOf" srcId="{F6327EDA-E8B7-460E-9F1E-4B5CC67B6F24}" destId="{90D561FF-DBD6-4155-98A4-61308D458293}" srcOrd="3" destOrd="0" presId="urn:microsoft.com/office/officeart/2005/8/layout/gear1"/>
    <dgm:cxn modelId="{95093848-667A-4C3D-B72F-FACE23C2759C}" type="presParOf" srcId="{F6327EDA-E8B7-460E-9F1E-4B5CC67B6F24}" destId="{3521B569-D63B-418D-B1DA-43A768FC7D3D}" srcOrd="4" destOrd="0" presId="urn:microsoft.com/office/officeart/2005/8/layout/gear1"/>
    <dgm:cxn modelId="{588183B0-5F53-4DF8-A7A9-82E605261306}" type="presParOf" srcId="{F6327EDA-E8B7-460E-9F1E-4B5CC67B6F24}" destId="{0DDCD82D-1A91-4505-A76D-B96EF446E6D6}" srcOrd="5" destOrd="0" presId="urn:microsoft.com/office/officeart/2005/8/layout/gear1"/>
    <dgm:cxn modelId="{1346D44F-777C-4802-8DE1-F2E7701D8CE9}" type="presParOf" srcId="{F6327EDA-E8B7-460E-9F1E-4B5CC67B6F24}" destId="{4D6F1BC2-70CD-4ACA-9368-6387E4F08583}" srcOrd="6" destOrd="0" presId="urn:microsoft.com/office/officeart/2005/8/layout/gear1"/>
    <dgm:cxn modelId="{8FE3B695-4580-49EF-B722-D6B893AA751E}" type="presParOf" srcId="{F6327EDA-E8B7-460E-9F1E-4B5CC67B6F24}" destId="{DE62536C-2E7C-4D77-BB86-A51B4838EED0}" srcOrd="7" destOrd="0" presId="urn:microsoft.com/office/officeart/2005/8/layout/gear1"/>
    <dgm:cxn modelId="{255E6496-EFFB-47B2-81DA-981761CF2CCC}" type="presParOf" srcId="{F6327EDA-E8B7-460E-9F1E-4B5CC67B6F24}" destId="{B206353E-3C47-4620-868B-8C1A6B5501BC}" srcOrd="8" destOrd="0" presId="urn:microsoft.com/office/officeart/2005/8/layout/gear1"/>
    <dgm:cxn modelId="{2FB62118-F494-4006-8F90-1526B58B50E4}" type="presParOf" srcId="{F6327EDA-E8B7-460E-9F1E-4B5CC67B6F24}" destId="{7922120F-D78A-4D7A-87CD-75F5B89ABF22}" srcOrd="9" destOrd="0" presId="urn:microsoft.com/office/officeart/2005/8/layout/gear1"/>
    <dgm:cxn modelId="{447FB7D4-9034-40A5-A761-369F7C59C3B3}" type="presParOf" srcId="{F6327EDA-E8B7-460E-9F1E-4B5CC67B6F24}" destId="{7AA1890D-7D9C-4874-A3E3-6F531F2D498F}" srcOrd="10" destOrd="0" presId="urn:microsoft.com/office/officeart/2005/8/layout/gear1"/>
    <dgm:cxn modelId="{6AFB0772-9E09-40F0-BDDC-7A38B4D5F676}" type="presParOf" srcId="{F6327EDA-E8B7-460E-9F1E-4B5CC67B6F24}" destId="{29A1688A-E0BB-499E-9E8E-28D54663F234}" srcOrd="11" destOrd="0" presId="urn:microsoft.com/office/officeart/2005/8/layout/gear1"/>
    <dgm:cxn modelId="{1D59A4EA-88D8-400A-AA85-3EF561CBFFD1}" type="presParOf" srcId="{F6327EDA-E8B7-460E-9F1E-4B5CC67B6F24}" destId="{F6A7E257-FA56-4666-9F00-32241728FB6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42F41-1227-45AA-AEC8-6BDC30E38B36}">
      <dsp:nvSpPr>
        <dsp:cNvPr id="0" name=""/>
        <dsp:cNvSpPr/>
      </dsp:nvSpPr>
      <dsp:spPr>
        <a:xfrm rot="5400000">
          <a:off x="3559975" y="-396179"/>
          <a:ext cx="4824528" cy="5616894"/>
        </a:xfrm>
        <a:prstGeom prst="round2SameRect">
          <a:avLst/>
        </a:prstGeom>
        <a:solidFill>
          <a:schemeClr val="accent1">
            <a:lumMod val="20000"/>
            <a:lumOff val="80000"/>
            <a:alpha val="90000"/>
          </a:schemeClr>
        </a:solidFill>
        <a:ln w="9525" cap="flat" cmpd="sng" algn="ctr">
          <a:solidFill>
            <a:schemeClr val="bg1">
              <a:lumMod val="95000"/>
            </a:schemeClr>
          </a:solidFill>
          <a:prstDash val="sysDot"/>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0" algn="l" defTabSz="711200" rtl="0">
            <a:lnSpc>
              <a:spcPct val="100000"/>
            </a:lnSpc>
            <a:spcBef>
              <a:spcPct val="0"/>
            </a:spcBef>
            <a:spcAft>
              <a:spcPts val="0"/>
            </a:spcAft>
            <a:buChar char="••"/>
          </a:pPr>
          <a:r>
            <a:rPr lang="zh-CN" altLang="en-US" sz="1600" kern="1200" dirty="0" smtClean="0"/>
            <a:t>第一级为</a:t>
          </a:r>
          <a:r>
            <a:rPr lang="zh-CN" altLang="en-US" sz="1600" b="1" kern="1200" dirty="0" smtClean="0">
              <a:solidFill>
                <a:schemeClr val="tx1">
                  <a:lumMod val="95000"/>
                  <a:lumOff val="5000"/>
                </a:schemeClr>
              </a:solidFill>
            </a:rPr>
            <a:t>自主保护级</a:t>
          </a:r>
          <a:r>
            <a:rPr lang="zh-CN" altLang="en-US" sz="1600" kern="1200" dirty="0" smtClean="0"/>
            <a:t>，依照国家管理规范和技术标准进行自主保护；</a:t>
          </a:r>
          <a:endParaRPr lang="zh-CN" altLang="en-US" sz="1600" kern="1200" dirty="0"/>
        </a:p>
        <a:p>
          <a:pPr marL="171450" lvl="1" indent="0" algn="l" defTabSz="711200" rtl="0">
            <a:lnSpc>
              <a:spcPct val="100000"/>
            </a:lnSpc>
            <a:spcBef>
              <a:spcPct val="0"/>
            </a:spcBef>
            <a:spcAft>
              <a:spcPts val="0"/>
            </a:spcAft>
            <a:buChar char="••"/>
          </a:pPr>
          <a:endParaRPr lang="zh-CN" altLang="en-US" sz="1600" kern="1200" dirty="0"/>
        </a:p>
        <a:p>
          <a:pPr marL="171450" lvl="1" indent="0" algn="l" defTabSz="711200" rtl="0">
            <a:lnSpc>
              <a:spcPct val="100000"/>
            </a:lnSpc>
            <a:spcBef>
              <a:spcPct val="0"/>
            </a:spcBef>
            <a:spcAft>
              <a:spcPts val="0"/>
            </a:spcAft>
            <a:buChar char="••"/>
          </a:pPr>
          <a:r>
            <a:rPr lang="zh-CN" altLang="en-US" sz="1600" kern="1200" dirty="0" smtClean="0"/>
            <a:t>第二级为</a:t>
          </a:r>
          <a:r>
            <a:rPr lang="zh-CN" altLang="en-US" sz="1600" b="1" kern="1200" dirty="0" smtClean="0">
              <a:solidFill>
                <a:schemeClr val="tx1">
                  <a:lumMod val="95000"/>
                  <a:lumOff val="5000"/>
                </a:schemeClr>
              </a:solidFill>
            </a:rPr>
            <a:t>指导保护级</a:t>
          </a:r>
          <a:r>
            <a:rPr lang="zh-CN" altLang="en-US" sz="1600" kern="1200" dirty="0" smtClean="0"/>
            <a:t>，在信息安全监管职能部门指导下依照国家管理规范和技术标准进行自主保护；</a:t>
          </a:r>
          <a:endParaRPr lang="zh-CN" altLang="en-US" sz="1600" kern="1200" dirty="0"/>
        </a:p>
        <a:p>
          <a:pPr marL="171450" lvl="1" indent="0" algn="l" defTabSz="711200" rtl="0">
            <a:lnSpc>
              <a:spcPct val="100000"/>
            </a:lnSpc>
            <a:spcBef>
              <a:spcPct val="0"/>
            </a:spcBef>
            <a:spcAft>
              <a:spcPts val="0"/>
            </a:spcAft>
            <a:buChar char="••"/>
          </a:pPr>
          <a:endParaRPr lang="zh-CN" altLang="en-US" sz="1600" kern="1200" dirty="0"/>
        </a:p>
        <a:p>
          <a:pPr marL="171450" lvl="1" indent="0" algn="l" defTabSz="711200" rtl="0">
            <a:lnSpc>
              <a:spcPct val="100000"/>
            </a:lnSpc>
            <a:spcBef>
              <a:spcPct val="0"/>
            </a:spcBef>
            <a:spcAft>
              <a:spcPts val="0"/>
            </a:spcAft>
            <a:buChar char="••"/>
          </a:pPr>
          <a:r>
            <a:rPr lang="zh-CN" altLang="en-US" sz="1600" kern="1200" dirty="0" smtClean="0"/>
            <a:t>第三级为</a:t>
          </a:r>
          <a:r>
            <a:rPr lang="zh-CN" altLang="en-US" sz="1600" b="1" kern="1200" dirty="0" smtClean="0">
              <a:solidFill>
                <a:schemeClr val="tx1">
                  <a:lumMod val="95000"/>
                  <a:lumOff val="5000"/>
                </a:schemeClr>
              </a:solidFill>
            </a:rPr>
            <a:t>监督保护级</a:t>
          </a:r>
          <a:r>
            <a:rPr lang="zh-CN" altLang="en-US" sz="1600" kern="1200" dirty="0" smtClean="0"/>
            <a:t>，依照国家管理规范和技术标准进行自主保护，信息安全监管职能部门对其进行监督、检查；</a:t>
          </a:r>
          <a:endParaRPr lang="zh-CN" altLang="en-US" sz="1600" kern="1200" dirty="0"/>
        </a:p>
        <a:p>
          <a:pPr marL="171450" lvl="1" indent="0" algn="l" defTabSz="711200" rtl="0">
            <a:lnSpc>
              <a:spcPct val="100000"/>
            </a:lnSpc>
            <a:spcBef>
              <a:spcPct val="0"/>
            </a:spcBef>
            <a:spcAft>
              <a:spcPts val="0"/>
            </a:spcAft>
            <a:buChar char="••"/>
          </a:pPr>
          <a:endParaRPr lang="zh-CN" altLang="en-US" sz="1600" kern="1200" dirty="0"/>
        </a:p>
        <a:p>
          <a:pPr marL="171450" lvl="1" indent="0" algn="l" defTabSz="711200" rtl="0">
            <a:lnSpc>
              <a:spcPct val="100000"/>
            </a:lnSpc>
            <a:spcBef>
              <a:spcPct val="0"/>
            </a:spcBef>
            <a:spcAft>
              <a:spcPts val="0"/>
            </a:spcAft>
            <a:buChar char="••"/>
          </a:pPr>
          <a:r>
            <a:rPr lang="zh-CN" altLang="en-US" sz="1600" kern="1200" dirty="0" smtClean="0"/>
            <a:t>第四级为</a:t>
          </a:r>
          <a:r>
            <a:rPr lang="zh-CN" altLang="en-US" sz="1600" b="1" kern="1200" dirty="0" smtClean="0">
              <a:solidFill>
                <a:schemeClr val="tx1">
                  <a:lumMod val="95000"/>
                  <a:lumOff val="5000"/>
                </a:schemeClr>
              </a:solidFill>
            </a:rPr>
            <a:t>强制保护级</a:t>
          </a:r>
          <a:r>
            <a:rPr lang="zh-CN" altLang="en-US" sz="1600" kern="1200" dirty="0" smtClean="0"/>
            <a:t>，依照国家管理规范和技术标准进行自主保护，信息安全监管职能部门对其进行强制监督、检查；</a:t>
          </a:r>
          <a:endParaRPr lang="zh-CN" altLang="en-US" sz="1600" kern="1200" dirty="0"/>
        </a:p>
        <a:p>
          <a:pPr marL="171450" lvl="1" indent="0" algn="l" defTabSz="711200" rtl="0">
            <a:lnSpc>
              <a:spcPct val="100000"/>
            </a:lnSpc>
            <a:spcBef>
              <a:spcPct val="0"/>
            </a:spcBef>
            <a:spcAft>
              <a:spcPts val="0"/>
            </a:spcAft>
            <a:buChar char="••"/>
          </a:pPr>
          <a:endParaRPr lang="zh-CN" altLang="en-US" sz="1600" kern="1200" dirty="0"/>
        </a:p>
        <a:p>
          <a:pPr marL="171450" lvl="1" indent="0" algn="l" defTabSz="711200" rtl="0">
            <a:lnSpc>
              <a:spcPct val="100000"/>
            </a:lnSpc>
            <a:spcBef>
              <a:spcPct val="0"/>
            </a:spcBef>
            <a:spcAft>
              <a:spcPts val="0"/>
            </a:spcAft>
            <a:buChar char="••"/>
          </a:pPr>
          <a:r>
            <a:rPr lang="zh-CN" altLang="en-US" sz="1600" kern="1200" dirty="0" smtClean="0"/>
            <a:t>第五级为</a:t>
          </a:r>
          <a:r>
            <a:rPr lang="zh-CN" altLang="en-US" sz="1600" b="1" kern="1200" dirty="0" smtClean="0">
              <a:solidFill>
                <a:schemeClr val="tx1">
                  <a:lumMod val="95000"/>
                  <a:lumOff val="5000"/>
                </a:schemeClr>
              </a:solidFill>
            </a:rPr>
            <a:t>专控保护级</a:t>
          </a:r>
          <a:r>
            <a:rPr lang="zh-CN" altLang="en-US" sz="1600" kern="1200" dirty="0" smtClean="0"/>
            <a:t>，依照国家管理规范和技术标准进行自主保护，国家指定专门部门、专门机构进行专门监督。</a:t>
          </a:r>
          <a:endParaRPr lang="zh-CN" altLang="en-US" sz="1600" kern="1200" dirty="0"/>
        </a:p>
      </dsp:txBody>
      <dsp:txXfrm rot="-5400000">
        <a:off x="3163792" y="235518"/>
        <a:ext cx="5381380" cy="4353500"/>
      </dsp:txXfrm>
    </dsp:sp>
    <dsp:sp modelId="{12A1E24F-9CAA-43B9-8571-CC30FD540402}">
      <dsp:nvSpPr>
        <dsp:cNvPr id="0" name=""/>
        <dsp:cNvSpPr/>
      </dsp:nvSpPr>
      <dsp:spPr>
        <a:xfrm>
          <a:off x="4289" y="2355"/>
          <a:ext cx="3159502" cy="4819824"/>
        </a:xfrm>
        <a:prstGeom prst="roundRect">
          <a:avLst/>
        </a:prstGeom>
        <a:solidFill>
          <a:schemeClr val="accent5">
            <a:lumMod val="40000"/>
            <a:lumOff val="60000"/>
          </a:schemeClr>
        </a:solidFill>
        <a:ln w="15875" cap="flat" cmpd="sng" algn="ctr">
          <a:solidFill>
            <a:scrgbClr r="0" g="0" b="0">
              <a:shade val="75000"/>
              <a:lumMod val="80000"/>
            </a:scrgbClr>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l" defTabSz="977900" rtl="0">
            <a:lnSpc>
              <a:spcPct val="100000"/>
            </a:lnSpc>
            <a:spcBef>
              <a:spcPct val="0"/>
            </a:spcBef>
            <a:spcAft>
              <a:spcPct val="35000"/>
            </a:spcAft>
          </a:pPr>
          <a:r>
            <a:rPr lang="zh-CN" altLang="en-US" sz="2200" i="0" kern="1200" dirty="0" smtClean="0">
              <a:solidFill>
                <a:schemeClr val="tx1">
                  <a:lumMod val="95000"/>
                  <a:lumOff val="5000"/>
                </a:schemeClr>
              </a:solidFill>
            </a:rPr>
            <a:t>国家通过制定统一的管理规范和技术标准，组织行政机关、公民、法人和其他组织根据信息和信息系统的不同重要程度开展有针对性的保护工作。国家对不同安全保护级别的信息和信息系统实行不同强度的监管政策。</a:t>
          </a:r>
          <a:endParaRPr lang="zh-CN" altLang="en-US" sz="2200" i="0" kern="1200" dirty="0">
            <a:solidFill>
              <a:schemeClr val="tx1">
                <a:lumMod val="95000"/>
                <a:lumOff val="5000"/>
              </a:schemeClr>
            </a:solidFill>
          </a:endParaRPr>
        </a:p>
      </dsp:txBody>
      <dsp:txXfrm>
        <a:off x="158523" y="156589"/>
        <a:ext cx="2851034" cy="4511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06ED8-2699-4C9C-9681-4F61FD0FA298}">
      <dsp:nvSpPr>
        <dsp:cNvPr id="0" name=""/>
        <dsp:cNvSpPr/>
      </dsp:nvSpPr>
      <dsp:spPr>
        <a:xfrm>
          <a:off x="1057106" y="1072478"/>
          <a:ext cx="1283984" cy="1283984"/>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t>安全操作</a:t>
          </a:r>
          <a:endParaRPr lang="zh-CN" altLang="en-US" sz="1600" kern="1200" dirty="0"/>
        </a:p>
      </dsp:txBody>
      <dsp:txXfrm>
        <a:off x="1315244" y="1373245"/>
        <a:ext cx="767708" cy="659994"/>
      </dsp:txXfrm>
    </dsp:sp>
    <dsp:sp modelId="{90D561FF-DBD6-4155-98A4-61308D458293}">
      <dsp:nvSpPr>
        <dsp:cNvPr id="0" name=""/>
        <dsp:cNvSpPr/>
      </dsp:nvSpPr>
      <dsp:spPr>
        <a:xfrm>
          <a:off x="310060" y="768991"/>
          <a:ext cx="933806" cy="933806"/>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smtClean="0"/>
            <a:t>安全配置</a:t>
          </a:r>
          <a:endParaRPr lang="zh-CN" altLang="en-US" sz="1200" kern="1200" dirty="0"/>
        </a:p>
      </dsp:txBody>
      <dsp:txXfrm>
        <a:off x="545148" y="1005500"/>
        <a:ext cx="463630" cy="460788"/>
      </dsp:txXfrm>
    </dsp:sp>
    <dsp:sp modelId="{4D6F1BC2-70CD-4ACA-9368-6387E4F08583}">
      <dsp:nvSpPr>
        <dsp:cNvPr id="0" name=""/>
        <dsp:cNvSpPr/>
      </dsp:nvSpPr>
      <dsp:spPr>
        <a:xfrm rot="20700000">
          <a:off x="739163" y="113343"/>
          <a:ext cx="1034322" cy="973833"/>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zh-CN" altLang="en-US" sz="1600" kern="1200" dirty="0" smtClean="0"/>
            <a:t>安全功能</a:t>
          </a:r>
          <a:endParaRPr lang="zh-CN" altLang="en-US" sz="1600" kern="1200" dirty="0"/>
        </a:p>
      </dsp:txBody>
      <dsp:txXfrm rot="-20700000">
        <a:off x="969608" y="323346"/>
        <a:ext cx="573432" cy="553828"/>
      </dsp:txXfrm>
    </dsp:sp>
    <dsp:sp modelId="{7AA1890D-7D9C-4874-A3E3-6F531F2D498F}">
      <dsp:nvSpPr>
        <dsp:cNvPr id="0" name=""/>
        <dsp:cNvSpPr/>
      </dsp:nvSpPr>
      <dsp:spPr>
        <a:xfrm>
          <a:off x="939285" y="889335"/>
          <a:ext cx="1643499" cy="1643499"/>
        </a:xfrm>
        <a:prstGeom prst="circularArrow">
          <a:avLst>
            <a:gd name="adj1" fmla="val 4688"/>
            <a:gd name="adj2" fmla="val 299029"/>
            <a:gd name="adj3" fmla="val 2444721"/>
            <a:gd name="adj4" fmla="val 16024800"/>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A1688A-E0BB-499E-9E8E-28D54663F234}">
      <dsp:nvSpPr>
        <dsp:cNvPr id="0" name=""/>
        <dsp:cNvSpPr/>
      </dsp:nvSpPr>
      <dsp:spPr>
        <a:xfrm>
          <a:off x="144685" y="570356"/>
          <a:ext cx="1194105" cy="119410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A7E257-FA56-4666-9F00-32241728FB62}">
      <dsp:nvSpPr>
        <dsp:cNvPr id="0" name=""/>
        <dsp:cNvSpPr/>
      </dsp:nvSpPr>
      <dsp:spPr>
        <a:xfrm>
          <a:off x="621452" y="-67664"/>
          <a:ext cx="1287486" cy="128748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06ED8-2699-4C9C-9681-4F61FD0FA298}">
      <dsp:nvSpPr>
        <dsp:cNvPr id="0" name=""/>
        <dsp:cNvSpPr/>
      </dsp:nvSpPr>
      <dsp:spPr>
        <a:xfrm>
          <a:off x="1064435" y="1135667"/>
          <a:ext cx="1300977" cy="1300977"/>
        </a:xfrm>
        <a:prstGeom prst="gear9">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物资保障</a:t>
          </a:r>
          <a:endParaRPr lang="en-US" altLang="zh-CN" sz="1200" b="1" kern="1200" dirty="0" smtClean="0"/>
        </a:p>
        <a:p>
          <a:pPr lvl="0" algn="ctr" defTabSz="533400">
            <a:lnSpc>
              <a:spcPct val="90000"/>
            </a:lnSpc>
            <a:spcBef>
              <a:spcPct val="0"/>
            </a:spcBef>
            <a:spcAft>
              <a:spcPct val="35000"/>
            </a:spcAft>
          </a:pPr>
          <a:r>
            <a:rPr lang="zh-CN" altLang="en-US" sz="1200" b="1" kern="1200" dirty="0" smtClean="0"/>
            <a:t>监督检查</a:t>
          </a:r>
          <a:endParaRPr lang="zh-CN" altLang="en-US" sz="1200" b="1" kern="1200" dirty="0"/>
        </a:p>
      </dsp:txBody>
      <dsp:txXfrm>
        <a:off x="1325989" y="1440415"/>
        <a:ext cx="777869" cy="668729"/>
      </dsp:txXfrm>
    </dsp:sp>
    <dsp:sp modelId="{90D561FF-DBD6-4155-98A4-61308D458293}">
      <dsp:nvSpPr>
        <dsp:cNvPr id="0" name=""/>
        <dsp:cNvSpPr/>
      </dsp:nvSpPr>
      <dsp:spPr>
        <a:xfrm>
          <a:off x="307503" y="828163"/>
          <a:ext cx="946165" cy="946165"/>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责任到人</a:t>
          </a:r>
          <a:endParaRPr lang="zh-CN" altLang="en-US" sz="1200" b="1" kern="1200" dirty="0"/>
        </a:p>
      </dsp:txBody>
      <dsp:txXfrm>
        <a:off x="545703" y="1067803"/>
        <a:ext cx="469765" cy="466885"/>
      </dsp:txXfrm>
    </dsp:sp>
    <dsp:sp modelId="{4D6F1BC2-70CD-4ACA-9368-6387E4F08583}">
      <dsp:nvSpPr>
        <dsp:cNvPr id="0" name=""/>
        <dsp:cNvSpPr/>
      </dsp:nvSpPr>
      <dsp:spPr>
        <a:xfrm rot="20700000">
          <a:off x="742285" y="163838"/>
          <a:ext cx="1048011" cy="986721"/>
        </a:xfrm>
        <a:prstGeom prst="gear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b="1" kern="1200" dirty="0" smtClean="0"/>
            <a:t>安全用人、分工明确</a:t>
          </a:r>
          <a:endParaRPr lang="zh-CN" altLang="en-US" sz="1200" b="1" kern="1200" dirty="0"/>
        </a:p>
      </dsp:txBody>
      <dsp:txXfrm rot="-20700000">
        <a:off x="975779" y="376619"/>
        <a:ext cx="581021" cy="561158"/>
      </dsp:txXfrm>
    </dsp:sp>
    <dsp:sp modelId="{7AA1890D-7D9C-4874-A3E3-6F531F2D498F}">
      <dsp:nvSpPr>
        <dsp:cNvPr id="0" name=""/>
        <dsp:cNvSpPr/>
      </dsp:nvSpPr>
      <dsp:spPr>
        <a:xfrm>
          <a:off x="945592" y="949809"/>
          <a:ext cx="1665250" cy="1665250"/>
        </a:xfrm>
        <a:prstGeom prst="circularArrow">
          <a:avLst>
            <a:gd name="adj1" fmla="val 4688"/>
            <a:gd name="adj2" fmla="val 299029"/>
            <a:gd name="adj3" fmla="val 2446635"/>
            <a:gd name="adj4" fmla="val 1602013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A1688A-E0BB-499E-9E8E-28D54663F234}">
      <dsp:nvSpPr>
        <dsp:cNvPr id="0" name=""/>
        <dsp:cNvSpPr/>
      </dsp:nvSpPr>
      <dsp:spPr>
        <a:xfrm>
          <a:off x="139939" y="626661"/>
          <a:ext cx="1209908" cy="1209908"/>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A7E257-FA56-4666-9F00-32241728FB62}">
      <dsp:nvSpPr>
        <dsp:cNvPr id="0" name=""/>
        <dsp:cNvSpPr/>
      </dsp:nvSpPr>
      <dsp:spPr>
        <a:xfrm>
          <a:off x="623016" y="-19803"/>
          <a:ext cx="1304525" cy="130452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BF423-01D7-4A06-BDFD-A993BCF1021D}" type="datetimeFigureOut">
              <a:rPr lang="zh-CN" altLang="en-US" smtClean="0"/>
              <a:t>2015/9/9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2E666F-8AB4-4A6D-9FF9-76F71E22064E}" type="slidenum">
              <a:rPr lang="zh-CN" altLang="en-US" smtClean="0"/>
              <a:t>‹#›</a:t>
            </a:fld>
            <a:endParaRPr lang="zh-CN" altLang="en-US"/>
          </a:p>
        </p:txBody>
      </p:sp>
    </p:spTree>
    <p:extLst>
      <p:ext uri="{BB962C8B-B14F-4D97-AF65-F5344CB8AC3E}">
        <p14:creationId xmlns:p14="http://schemas.microsoft.com/office/powerpoint/2010/main" val="374882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44588" y="685800"/>
            <a:ext cx="4572000" cy="3429000"/>
          </a:xfrm>
          <a:ln/>
        </p:spPr>
      </p:sp>
      <p:sp>
        <p:nvSpPr>
          <p:cNvPr id="62467"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ndParaRPr>
          </a:p>
        </p:txBody>
      </p:sp>
    </p:spTree>
    <p:extLst>
      <p:ext uri="{BB962C8B-B14F-4D97-AF65-F5344CB8AC3E}">
        <p14:creationId xmlns:p14="http://schemas.microsoft.com/office/powerpoint/2010/main" val="42213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4588" y="685800"/>
            <a:ext cx="4572000" cy="3429000"/>
          </a:xfrm>
          <a:ln/>
        </p:spPr>
      </p:sp>
      <p:sp>
        <p:nvSpPr>
          <p:cNvPr id="63491"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ndParaRPr>
          </a:p>
        </p:txBody>
      </p:sp>
    </p:spTree>
    <p:extLst>
      <p:ext uri="{BB962C8B-B14F-4D97-AF65-F5344CB8AC3E}">
        <p14:creationId xmlns:p14="http://schemas.microsoft.com/office/powerpoint/2010/main" val="202725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44588" y="685800"/>
            <a:ext cx="4572000" cy="3429000"/>
          </a:xfrm>
          <a:ln/>
        </p:spPr>
      </p:sp>
      <p:sp>
        <p:nvSpPr>
          <p:cNvPr id="61443"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ndParaRPr>
          </a:p>
        </p:txBody>
      </p:sp>
    </p:spTree>
    <p:extLst>
      <p:ext uri="{BB962C8B-B14F-4D97-AF65-F5344CB8AC3E}">
        <p14:creationId xmlns:p14="http://schemas.microsoft.com/office/powerpoint/2010/main" val="4119274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44588" y="685800"/>
            <a:ext cx="4572000" cy="3429000"/>
          </a:xfrm>
          <a:ln/>
        </p:spPr>
      </p:sp>
      <p:sp>
        <p:nvSpPr>
          <p:cNvPr id="69635" name="Rectangle 3"/>
          <p:cNvSpPr>
            <a:spLocks noGrp="1" noChangeArrowheads="1"/>
          </p:cNvSpPr>
          <p:nvPr>
            <p:ph type="body" idx="1"/>
          </p:nvPr>
        </p:nvSpPr>
        <p:spPr>
          <a:xfrm>
            <a:off x="914400" y="4343400"/>
            <a:ext cx="5029200" cy="4076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latin typeface="Arial" charset="0"/>
            </a:endParaRPr>
          </a:p>
        </p:txBody>
      </p:sp>
    </p:spTree>
    <p:extLst>
      <p:ext uri="{BB962C8B-B14F-4D97-AF65-F5344CB8AC3E}">
        <p14:creationId xmlns:p14="http://schemas.microsoft.com/office/powerpoint/2010/main" val="403783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F7FADE-0257-431E-B81B-16C4605412EC}" type="slidenum">
              <a:rPr lang="zh-CN" altLang="en-US"/>
              <a:pPr algn="r" eaLnBrk="1" hangingPunct="1">
                <a:spcBef>
                  <a:spcPct val="0"/>
                </a:spcBef>
              </a:pPr>
              <a:t>19</a:t>
            </a:fld>
            <a:endParaRPr lang="en-US" altLang="zh-CN"/>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000" b="1" smtClean="0"/>
          </a:p>
        </p:txBody>
      </p:sp>
    </p:spTree>
    <p:extLst>
      <p:ext uri="{BB962C8B-B14F-4D97-AF65-F5344CB8AC3E}">
        <p14:creationId xmlns:p14="http://schemas.microsoft.com/office/powerpoint/2010/main" val="211275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D118023-669B-40BA-95B9-0E768AD2210C}" type="slidenum">
              <a:rPr lang="zh-CN" altLang="en-US"/>
              <a:pPr algn="r" eaLnBrk="1" hangingPunct="1">
                <a:spcBef>
                  <a:spcPct val="0"/>
                </a:spcBef>
              </a:pPr>
              <a:t>20</a:t>
            </a:fld>
            <a:endParaRPr lang="en-US" altLang="zh-CN"/>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sz="1000" b="1" smtClean="0"/>
          </a:p>
        </p:txBody>
      </p:sp>
    </p:spTree>
    <p:extLst>
      <p:ext uri="{BB962C8B-B14F-4D97-AF65-F5344CB8AC3E}">
        <p14:creationId xmlns:p14="http://schemas.microsoft.com/office/powerpoint/2010/main" val="307437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fld id="{F3DA6B5D-6D77-4238-A036-68A1B44D9644}" type="slidenum">
              <a:rPr lang="en-US" altLang="zh-CN" smtClean="0"/>
              <a:pPr eaLnBrk="1" hangingPunct="1"/>
              <a:t>41</a:t>
            </a:fld>
            <a:endParaRPr lang="en-US" altLang="zh-CN"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zh-CN" altLang="zh-CN" smtClean="0">
              <a:latin typeface="Arial" charset="0"/>
              <a:ea typeface="宋体" charset="-122"/>
            </a:endParaRPr>
          </a:p>
        </p:txBody>
      </p:sp>
    </p:spTree>
    <p:extLst>
      <p:ext uri="{BB962C8B-B14F-4D97-AF65-F5344CB8AC3E}">
        <p14:creationId xmlns:p14="http://schemas.microsoft.com/office/powerpoint/2010/main" val="232295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D9775-25A7-4A57-8246-4E964BC92322}" type="slidenum">
              <a:rPr lang="en-US" altLang="zh-CN"/>
              <a:pPr/>
              <a:t>56</a:t>
            </a:fld>
            <a:endParaRPr lang="en-US" altLang="zh-CN"/>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9351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2015/9/9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0820CF-B880-4189-942D-D702A7CBA730}" type="datetimeFigureOut">
              <a:rPr lang="zh-CN" altLang="en-US" smtClean="0"/>
              <a:t>2015/9/9</a:t>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C913308-F349-4B6D-A68A-DD1791B4A57B}" type="slidenum">
              <a:rPr lang="zh-CN" altLang="en-US" smtClean="0"/>
              <a:t>‹#›</a:t>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Microsoft_Word_97_-_2003___1.doc"/></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6.xml"/><Relationship Id="rId7" Type="http://schemas.openxmlformats.org/officeDocument/2006/relationships/oleObject" Target="file:///F:\2014-2015&#31561;&#20445;&#27979;&#35780;\my%20work\1.&#23450;&#32423;&#12289;&#22791;&#26696;&#12289;&#35843;&#30740;&#25991;&#20214;\&#23450;&#32423;&#12289;&#22791;&#26696;&#26448;&#26009;to&#23458;&#25143;\&#23450;&#32423;&#25253;&#21578;&#19982;&#22791;&#26696;&#34920;&#27169;&#26495;\&#20449;&#24687;&#31995;&#32479;&#23433;&#20840;&#31561;&#32423;&#20445;&#25252;&#23450;&#32423;&#25253;&#21578;&#65288;&#27169;&#26495;&#65289;--&#26469;&#33258;&#24191;&#35199;&#32593;&#35686;&#32593;&#31449;.doc" TargetMode="Externa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file:///F:\2014-2015&#31561;&#20445;&#27979;&#35780;\my%20work\1.&#23450;&#32423;&#12289;&#22791;&#26696;&#12289;&#35843;&#30740;&#25991;&#20214;\&#23450;&#32423;&#12289;&#22791;&#26696;&#26448;&#26009;to&#23458;&#25143;\&#23450;&#32423;&#25253;&#21578;&#19982;&#22791;&#26696;&#34920;&#27169;&#26495;\&#20449;&#24687;&#31995;&#32479;&#23433;&#20840;&#31561;&#32423;&#20445;&#25252;&#22791;&#26696;&#34920;--&#26469;&#33258;&#24191;&#35199;&#32593;&#35686;&#32593;&#31449;.doc" TargetMode="External"/><Relationship Id="rId4" Type="http://schemas.openxmlformats.org/officeDocument/2006/relationships/hyperlink" Target="http://www.djbh.net/webdev/web/SafeProductAction.do?p=getBzgfJcjg&amp;&amp;id=402886e4353223cb0135514c25fd000b"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71600" y="1484784"/>
            <a:ext cx="6840760" cy="1780108"/>
          </a:xfrm>
        </p:spPr>
        <p:txBody>
          <a:bodyPr>
            <a:noAutofit/>
          </a:bodyPr>
          <a:lstStyle/>
          <a:p>
            <a:r>
              <a:rPr lang="zh-CN" altLang="en-US" sz="6600" dirty="0" smtClean="0"/>
              <a:t>信息安全等级保护工作知识概要</a:t>
            </a:r>
            <a:endParaRPr lang="zh-CN" altLang="en-US" sz="6600" dirty="0"/>
          </a:p>
        </p:txBody>
      </p:sp>
      <p:sp>
        <p:nvSpPr>
          <p:cNvPr id="3" name="副标题 2"/>
          <p:cNvSpPr>
            <a:spLocks noGrp="1"/>
          </p:cNvSpPr>
          <p:nvPr>
            <p:ph type="subTitle" idx="1"/>
          </p:nvPr>
        </p:nvSpPr>
        <p:spPr>
          <a:xfrm>
            <a:off x="1187624" y="4221088"/>
            <a:ext cx="6400800" cy="737095"/>
          </a:xfrm>
        </p:spPr>
        <p:txBody>
          <a:bodyPr>
            <a:normAutofit fontScale="92500" lnSpcReduction="20000"/>
          </a:bodyPr>
          <a:lstStyle/>
          <a:p>
            <a:r>
              <a:rPr lang="zh-CN" altLang="en-US" sz="2400" b="1" dirty="0" smtClean="0"/>
              <a:t>广西金普威信息系统有限公司</a:t>
            </a:r>
            <a:endParaRPr lang="en-US" altLang="zh-CN" sz="2400" b="1" dirty="0" smtClean="0"/>
          </a:p>
          <a:p>
            <a:r>
              <a:rPr lang="zh-CN" altLang="en-US" sz="2400" b="1" dirty="0"/>
              <a:t>等保咨询师      苏春开</a:t>
            </a:r>
            <a:endParaRPr lang="en-US" altLang="zh-CN" sz="2400" b="1" dirty="0"/>
          </a:p>
          <a:p>
            <a:endParaRPr lang="zh-CN" altLang="en-US" sz="2400" b="1" dirty="0"/>
          </a:p>
        </p:txBody>
      </p:sp>
      <p:pic>
        <p:nvPicPr>
          <p:cNvPr id="4" name="Picture 9" descr="金普威标志(带网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4" y="19113"/>
            <a:ext cx="574452" cy="34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221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251520" y="332656"/>
            <a:ext cx="8496944" cy="1224136"/>
          </a:xfrm>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t">
            <a:noAutofit/>
          </a:bodyPr>
          <a:lstStyle/>
          <a:p>
            <a:pPr fontAlgn="auto">
              <a:spcAft>
                <a:spcPts val="0"/>
              </a:spcAft>
              <a:defRPr/>
            </a:pPr>
            <a:r>
              <a:rPr lang="zh-CN" altLang="en-US" b="1" dirty="0" smtClean="0">
                <a:latin typeface="+mj-ea"/>
              </a:rPr>
              <a:t>第四章 </a:t>
            </a:r>
            <a:r>
              <a:rPr lang="zh-CN" altLang="en-US" sz="3200" b="1" dirty="0">
                <a:latin typeface="+mj-ea"/>
              </a:rPr>
              <a:t>信息安全等级保护工作</a:t>
            </a:r>
            <a:r>
              <a:rPr lang="zh-CN" altLang="en-US" sz="3200" b="1" dirty="0" smtClean="0">
                <a:latin typeface="+mj-ea"/>
              </a:rPr>
              <a:t>步骤</a:t>
            </a:r>
            <a:r>
              <a:rPr lang="en-US" altLang="zh-CN" sz="3200" b="1" dirty="0" smtClean="0">
                <a:latin typeface="+mj-ea"/>
              </a:rPr>
              <a:t/>
            </a:r>
            <a:br>
              <a:rPr lang="en-US" altLang="zh-CN" sz="3200" b="1" dirty="0" smtClean="0">
                <a:latin typeface="+mj-ea"/>
              </a:rPr>
            </a:br>
            <a:r>
              <a:rPr lang="en-US" altLang="zh-CN" sz="3200" b="1" dirty="0" smtClean="0">
                <a:latin typeface="+mj-ea"/>
              </a:rPr>
              <a:t>-----</a:t>
            </a:r>
            <a:r>
              <a:rPr lang="zh-CN" altLang="en-US" sz="3200" b="1" dirty="0" smtClean="0">
                <a:latin typeface="华文新魏" panose="02010800040101010101" pitchFamily="2" charset="-122"/>
                <a:ea typeface="华文新魏" panose="02010800040101010101" pitchFamily="2" charset="-122"/>
              </a:rPr>
              <a:t>定级</a:t>
            </a:r>
            <a:r>
              <a:rPr lang="zh-CN" altLang="en-US" sz="3200" b="1" dirty="0">
                <a:latin typeface="华文新魏" panose="02010800040101010101" pitchFamily="2" charset="-122"/>
                <a:ea typeface="华文新魏" panose="02010800040101010101" pitchFamily="2" charset="-122"/>
              </a:rPr>
              <a:t>原理</a:t>
            </a:r>
          </a:p>
        </p:txBody>
      </p:sp>
      <p:sp>
        <p:nvSpPr>
          <p:cNvPr id="17411" name="Rectangle 3"/>
          <p:cNvSpPr>
            <a:spLocks noChangeArrowheads="1"/>
          </p:cNvSpPr>
          <p:nvPr/>
        </p:nvSpPr>
        <p:spPr bwMode="auto">
          <a:xfrm>
            <a:off x="237081" y="2139672"/>
            <a:ext cx="8712968" cy="3342453"/>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66700" algn="l" eaLnBrk="0" hangingPunct="0">
              <a:spcBef>
                <a:spcPct val="20000"/>
              </a:spcBef>
              <a:buClr>
                <a:schemeClr val="accent1"/>
              </a:buClr>
              <a:buSzPct val="100000"/>
              <a:buFont typeface="Symbol" pitchFamily="18" charset="2"/>
              <a:buChar char=""/>
              <a:tabLst>
                <a:tab pos="5940425" algn="r"/>
              </a:tabLst>
              <a:defRPr sz="2400">
                <a:solidFill>
                  <a:schemeClr val="tx2"/>
                </a:solidFill>
                <a:latin typeface="Candara" pitchFamily="34" charset="0"/>
                <a:ea typeface="华文楷体" pitchFamily="2" charset="-122"/>
              </a:defRPr>
            </a:lvl1pPr>
            <a:lvl2pPr marL="576263" indent="-273050" algn="l" eaLnBrk="0" hangingPunct="0">
              <a:spcBef>
                <a:spcPct val="20000"/>
              </a:spcBef>
              <a:buClr>
                <a:schemeClr val="accent1"/>
              </a:buClr>
              <a:buSzPct val="100000"/>
              <a:buFont typeface="Symbol" pitchFamily="18" charset="2"/>
              <a:buChar char=""/>
              <a:tabLst>
                <a:tab pos="5940425" algn="r"/>
              </a:tabLst>
              <a:defRPr sz="2200">
                <a:solidFill>
                  <a:schemeClr val="tx2"/>
                </a:solidFill>
                <a:latin typeface="Candara" pitchFamily="34" charset="0"/>
                <a:ea typeface="华文楷体" pitchFamily="2" charset="-122"/>
              </a:defRPr>
            </a:lvl2pPr>
            <a:lvl3pPr marL="855663" indent="-228600" algn="l" eaLnBrk="0" hangingPunct="0">
              <a:spcBef>
                <a:spcPct val="20000"/>
              </a:spcBef>
              <a:buClr>
                <a:schemeClr val="accent1"/>
              </a:buClr>
              <a:buSzPct val="100000"/>
              <a:buFont typeface="Symbol" pitchFamily="18" charset="2"/>
              <a:buChar char=""/>
              <a:tabLst>
                <a:tab pos="5940425" algn="r"/>
              </a:tabLst>
              <a:defRPr sz="2000">
                <a:solidFill>
                  <a:schemeClr val="tx2"/>
                </a:solidFill>
                <a:latin typeface="Candara" pitchFamily="34" charset="0"/>
                <a:ea typeface="华文楷体" pitchFamily="2" charset="-122"/>
              </a:defRPr>
            </a:lvl3pPr>
            <a:lvl4pPr marL="1143000" indent="-228600" algn="l" eaLnBrk="0" hangingPunct="0">
              <a:spcBef>
                <a:spcPct val="20000"/>
              </a:spcBef>
              <a:buClr>
                <a:schemeClr val="accent1"/>
              </a:buClr>
              <a:buSzPct val="100000"/>
              <a:buFont typeface="Symbol" pitchFamily="18" charset="2"/>
              <a:buChar char=""/>
              <a:tabLst>
                <a:tab pos="5940425" algn="r"/>
              </a:tabLst>
              <a:defRPr>
                <a:solidFill>
                  <a:schemeClr val="tx2"/>
                </a:solidFill>
                <a:latin typeface="Candara" pitchFamily="34" charset="0"/>
                <a:ea typeface="华文楷体" pitchFamily="2" charset="-122"/>
              </a:defRPr>
            </a:lvl4pPr>
            <a:lvl5pPr marL="1462088" indent="-228600" algn="l" eaLnBrk="0" hangingPunct="0">
              <a:spcBef>
                <a:spcPct val="20000"/>
              </a:spcBef>
              <a:buClr>
                <a:schemeClr val="accent1"/>
              </a:buClr>
              <a:buSzPct val="100000"/>
              <a:buFont typeface="Symbol" pitchFamily="18" charset="2"/>
              <a:buChar char=""/>
              <a:tabLst>
                <a:tab pos="5940425" algn="r"/>
              </a:tabLst>
              <a:defRPr sz="1600">
                <a:solidFill>
                  <a:schemeClr val="tx2"/>
                </a:solidFill>
                <a:latin typeface="Candara" pitchFamily="34" charset="0"/>
                <a:ea typeface="华文楷体" pitchFamily="2" charset="-122"/>
              </a:defRPr>
            </a:lvl5pPr>
            <a:lvl6pPr marL="1919288" indent="-228600" eaLnBrk="0" fontAlgn="base" hangingPunct="0">
              <a:spcBef>
                <a:spcPct val="20000"/>
              </a:spcBef>
              <a:spcAft>
                <a:spcPct val="0"/>
              </a:spcAft>
              <a:buClr>
                <a:schemeClr val="accent1"/>
              </a:buClr>
              <a:buSzPct val="100000"/>
              <a:buFont typeface="Symbol" pitchFamily="18" charset="2"/>
              <a:buChar char=""/>
              <a:tabLst>
                <a:tab pos="5940425" algn="r"/>
              </a:tabLst>
              <a:defRPr sz="1600">
                <a:solidFill>
                  <a:schemeClr val="tx2"/>
                </a:solidFill>
                <a:latin typeface="Candara" pitchFamily="34" charset="0"/>
                <a:ea typeface="华文楷体" pitchFamily="2" charset="-122"/>
              </a:defRPr>
            </a:lvl6pPr>
            <a:lvl7pPr marL="2376488" indent="-228600" eaLnBrk="0" fontAlgn="base" hangingPunct="0">
              <a:spcBef>
                <a:spcPct val="20000"/>
              </a:spcBef>
              <a:spcAft>
                <a:spcPct val="0"/>
              </a:spcAft>
              <a:buClr>
                <a:schemeClr val="accent1"/>
              </a:buClr>
              <a:buSzPct val="100000"/>
              <a:buFont typeface="Symbol" pitchFamily="18" charset="2"/>
              <a:buChar char=""/>
              <a:tabLst>
                <a:tab pos="5940425" algn="r"/>
              </a:tabLst>
              <a:defRPr sz="1600">
                <a:solidFill>
                  <a:schemeClr val="tx2"/>
                </a:solidFill>
                <a:latin typeface="Candara" pitchFamily="34" charset="0"/>
                <a:ea typeface="华文楷体" pitchFamily="2" charset="-122"/>
              </a:defRPr>
            </a:lvl7pPr>
            <a:lvl8pPr marL="2833688" indent="-228600" eaLnBrk="0" fontAlgn="base" hangingPunct="0">
              <a:spcBef>
                <a:spcPct val="20000"/>
              </a:spcBef>
              <a:spcAft>
                <a:spcPct val="0"/>
              </a:spcAft>
              <a:buClr>
                <a:schemeClr val="accent1"/>
              </a:buClr>
              <a:buSzPct val="100000"/>
              <a:buFont typeface="Symbol" pitchFamily="18" charset="2"/>
              <a:buChar char=""/>
              <a:tabLst>
                <a:tab pos="5940425" algn="r"/>
              </a:tabLst>
              <a:defRPr sz="1600">
                <a:solidFill>
                  <a:schemeClr val="tx2"/>
                </a:solidFill>
                <a:latin typeface="Candara" pitchFamily="34" charset="0"/>
                <a:ea typeface="华文楷体" pitchFamily="2" charset="-122"/>
              </a:defRPr>
            </a:lvl8pPr>
            <a:lvl9pPr marL="3290888" indent="-228600" eaLnBrk="0" fontAlgn="base" hangingPunct="0">
              <a:spcBef>
                <a:spcPct val="20000"/>
              </a:spcBef>
              <a:spcAft>
                <a:spcPct val="0"/>
              </a:spcAft>
              <a:buClr>
                <a:schemeClr val="accent1"/>
              </a:buClr>
              <a:buSzPct val="100000"/>
              <a:buFont typeface="Symbol" pitchFamily="18" charset="2"/>
              <a:buChar char=""/>
              <a:tabLst>
                <a:tab pos="5940425" algn="r"/>
              </a:tabLst>
              <a:defRPr sz="1600">
                <a:solidFill>
                  <a:schemeClr val="tx2"/>
                </a:solidFill>
                <a:latin typeface="Candara" pitchFamily="34" charset="0"/>
                <a:ea typeface="华文楷体" pitchFamily="2" charset="-122"/>
              </a:defRPr>
            </a:lvl9pPr>
          </a:lstStyle>
          <a:p>
            <a:pPr indent="0" eaLnBrk="1" hangingPunct="1">
              <a:lnSpc>
                <a:spcPct val="120000"/>
              </a:lnSpc>
              <a:buNone/>
            </a:pPr>
            <a:r>
              <a:rPr lang="zh-CN" altLang="en-US" sz="2200" dirty="0">
                <a:latin typeface="华文新魏" panose="02010800040101010101" pitchFamily="2" charset="-122"/>
                <a:ea typeface="华文新魏" panose="02010800040101010101" pitchFamily="2" charset="-122"/>
              </a:rPr>
              <a:t> 信息系统安全包括业务信息安全和系统服务安全，与之相关的受侵害客体和对客体的侵害程度可能不同，因此，信息系统定级也应由业务信息安全和系统服务安全两方面确定。</a:t>
            </a:r>
          </a:p>
          <a:p>
            <a:pPr marL="1169988" lvl="1" indent="-457200" eaLnBrk="1" hangingPunct="1">
              <a:lnSpc>
                <a:spcPct val="120000"/>
              </a:lnSpc>
            </a:pPr>
            <a:r>
              <a:rPr lang="zh-CN" altLang="en-US" sz="2000" dirty="0">
                <a:latin typeface="华文新魏" panose="02010800040101010101" pitchFamily="2" charset="-122"/>
                <a:ea typeface="华文新魏" panose="02010800040101010101" pitchFamily="2" charset="-122"/>
              </a:rPr>
              <a:t> 从</a:t>
            </a:r>
            <a:r>
              <a:rPr lang="zh-CN" altLang="en-US" sz="2000" dirty="0">
                <a:solidFill>
                  <a:srgbClr val="FF0000"/>
                </a:solidFill>
                <a:latin typeface="华文新魏" panose="02010800040101010101" pitchFamily="2" charset="-122"/>
                <a:ea typeface="华文新魏" panose="02010800040101010101" pitchFamily="2" charset="-122"/>
              </a:rPr>
              <a:t>业务信息</a:t>
            </a:r>
            <a:r>
              <a:rPr lang="zh-CN" altLang="en-US" sz="2000" dirty="0">
                <a:latin typeface="华文新魏" panose="02010800040101010101" pitchFamily="2" charset="-122"/>
                <a:ea typeface="华文新魏" panose="02010800040101010101" pitchFamily="2" charset="-122"/>
              </a:rPr>
              <a:t>安全角度反映的信息系统安全保护等级称业务信息安全保护等级。</a:t>
            </a:r>
          </a:p>
          <a:p>
            <a:pPr marL="1169988" lvl="1" indent="-457200" eaLnBrk="1" hangingPunct="1">
              <a:lnSpc>
                <a:spcPct val="120000"/>
              </a:lnSpc>
            </a:pPr>
            <a:r>
              <a:rPr lang="zh-CN" altLang="en-US" sz="2000" dirty="0">
                <a:latin typeface="华文新魏" panose="02010800040101010101" pitchFamily="2" charset="-122"/>
                <a:ea typeface="华文新魏" panose="02010800040101010101" pitchFamily="2" charset="-122"/>
              </a:rPr>
              <a:t> 从</a:t>
            </a:r>
            <a:r>
              <a:rPr lang="zh-CN" altLang="en-US" sz="2000" dirty="0">
                <a:solidFill>
                  <a:srgbClr val="FF0000"/>
                </a:solidFill>
                <a:latin typeface="华文新魏" panose="02010800040101010101" pitchFamily="2" charset="-122"/>
                <a:ea typeface="华文新魏" panose="02010800040101010101" pitchFamily="2" charset="-122"/>
              </a:rPr>
              <a:t>系统服务</a:t>
            </a:r>
            <a:r>
              <a:rPr lang="zh-CN" altLang="en-US" sz="2000" dirty="0">
                <a:latin typeface="华文新魏" panose="02010800040101010101" pitchFamily="2" charset="-122"/>
                <a:ea typeface="华文新魏" panose="02010800040101010101" pitchFamily="2" charset="-122"/>
              </a:rPr>
              <a:t>安全角度反映的信息系统安全保护等级称系统服务安全保护等级</a:t>
            </a:r>
            <a:r>
              <a:rPr lang="zh-CN" altLang="en-US" sz="2000" dirty="0" smtClean="0">
                <a:latin typeface="华文新魏" panose="02010800040101010101" pitchFamily="2" charset="-122"/>
                <a:ea typeface="华文新魏" panose="02010800040101010101" pitchFamily="2" charset="-122"/>
              </a:rPr>
              <a:t>。</a:t>
            </a:r>
            <a:endParaRPr lang="en-US" altLang="zh-CN" sz="2000" dirty="0" smtClean="0">
              <a:latin typeface="华文新魏" panose="02010800040101010101" pitchFamily="2" charset="-122"/>
              <a:ea typeface="华文新魏" panose="02010800040101010101" pitchFamily="2" charset="-122"/>
            </a:endParaRPr>
          </a:p>
          <a:p>
            <a:pPr marL="1169988" lvl="1" indent="-457200" eaLnBrk="1" hangingPunct="1">
              <a:lnSpc>
                <a:spcPct val="120000"/>
              </a:lnSpc>
            </a:pPr>
            <a:r>
              <a:rPr lang="zh-CN" altLang="en-US" sz="2000" dirty="0" smtClean="0">
                <a:latin typeface="华文新魏" panose="02010800040101010101" pitchFamily="2" charset="-122"/>
                <a:ea typeface="华文新魏" panose="02010800040101010101" pitchFamily="2" charset="-122"/>
              </a:rPr>
              <a:t>选择安全级别较高者作为系统的</a:t>
            </a:r>
            <a:r>
              <a:rPr lang="zh-CN" altLang="en-US" sz="2000" dirty="0" smtClean="0">
                <a:solidFill>
                  <a:srgbClr val="FF0000"/>
                </a:solidFill>
                <a:latin typeface="华文新魏" panose="02010800040101010101" pitchFamily="2" charset="-122"/>
                <a:ea typeface="华文新魏" panose="02010800040101010101" pitchFamily="2" charset="-122"/>
              </a:rPr>
              <a:t>最终等级</a:t>
            </a:r>
            <a:r>
              <a:rPr lang="zh-CN" altLang="en-US" sz="2000" dirty="0" smtClean="0">
                <a:latin typeface="华文新魏" panose="02010800040101010101" pitchFamily="2" charset="-122"/>
                <a:ea typeface="华文新魏" panose="02010800040101010101" pitchFamily="2" charset="-122"/>
              </a:rPr>
              <a:t>。</a:t>
            </a:r>
            <a:endParaRPr lang="zh-CN" altLang="en-US" sz="200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934011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tlCol="0" anchor="t">
            <a:noAutofit/>
          </a:bodyPr>
          <a:lstStyle/>
          <a:p>
            <a:pPr fontAlgn="auto">
              <a:spcAft>
                <a:spcPts val="0"/>
              </a:spcAft>
              <a:defRPr/>
            </a:pPr>
            <a:r>
              <a:rPr lang="zh-CN" altLang="en-US" b="1" dirty="0" smtClean="0">
                <a:latin typeface="+mj-ea"/>
              </a:rPr>
              <a:t>第四章 </a:t>
            </a:r>
            <a:r>
              <a:rPr lang="zh-CN" altLang="en-US" sz="3200" b="1" dirty="0">
                <a:latin typeface="+mj-ea"/>
              </a:rPr>
              <a:t>信息安全等级保护工作</a:t>
            </a:r>
            <a:r>
              <a:rPr lang="zh-CN" altLang="en-US" sz="3200" b="1" dirty="0" smtClean="0">
                <a:latin typeface="+mj-ea"/>
              </a:rPr>
              <a:t>步骤</a:t>
            </a:r>
            <a:r>
              <a:rPr lang="en-US" altLang="zh-CN" sz="3200" b="1" dirty="0" smtClean="0">
                <a:latin typeface="+mj-ea"/>
              </a:rPr>
              <a:t/>
            </a:r>
            <a:br>
              <a:rPr lang="en-US" altLang="zh-CN" sz="3200" b="1" dirty="0" smtClean="0">
                <a:latin typeface="+mj-ea"/>
              </a:rPr>
            </a:br>
            <a:r>
              <a:rPr lang="en-US" altLang="zh-CN" sz="3200" b="1" dirty="0" smtClean="0">
                <a:latin typeface="+mj-ea"/>
              </a:rPr>
              <a:t>-----</a:t>
            </a:r>
            <a:r>
              <a:rPr lang="zh-CN" altLang="en-US" sz="3200" b="1" dirty="0" smtClean="0">
                <a:latin typeface="华文新魏" panose="02010800040101010101" pitchFamily="2" charset="-122"/>
                <a:ea typeface="华文新魏" panose="02010800040101010101" pitchFamily="2" charset="-122"/>
              </a:rPr>
              <a:t>定级要求</a:t>
            </a:r>
            <a:endParaRPr lang="zh-CN" altLang="en-US" sz="3200" b="1" dirty="0">
              <a:latin typeface="华文新魏" panose="02010800040101010101" pitchFamily="2" charset="-122"/>
              <a:ea typeface="华文新魏" panose="02010800040101010101" pitchFamily="2" charset="-122"/>
            </a:endParaRPr>
          </a:p>
        </p:txBody>
      </p:sp>
      <p:sp>
        <p:nvSpPr>
          <p:cNvPr id="9" name="内容占位符 2"/>
          <p:cNvSpPr>
            <a:spLocks noGrp="1"/>
          </p:cNvSpPr>
          <p:nvPr>
            <p:ph idx="4294967295"/>
          </p:nvPr>
        </p:nvSpPr>
        <p:spPr>
          <a:xfrm>
            <a:off x="0" y="1916833"/>
            <a:ext cx="5867400" cy="5253494"/>
          </a:xfrm>
          <a:prstGeom prst="rect">
            <a:avLst/>
          </a:prstGeom>
        </p:spPr>
        <p:txBody>
          <a:bodyPr/>
          <a:lstStyle/>
          <a:p>
            <a:pPr>
              <a:defRPr/>
            </a:pPr>
            <a:r>
              <a:rPr lang="zh-CN" altLang="en-US" dirty="0"/>
              <a:t>定级</a:t>
            </a:r>
            <a:r>
              <a:rPr lang="zh-CN" altLang="en-US" dirty="0" smtClean="0"/>
              <a:t>对象：</a:t>
            </a:r>
            <a:endParaRPr lang="en-US" altLang="zh-CN" dirty="0" smtClean="0"/>
          </a:p>
          <a:p>
            <a:pPr marL="457200" indent="-457200">
              <a:spcBef>
                <a:spcPts val="2400"/>
              </a:spcBef>
              <a:buFont typeface="+mj-ea"/>
              <a:buAutoNum type="circleNumDbPlain"/>
              <a:defRPr/>
            </a:pPr>
            <a:r>
              <a:rPr lang="zh-CN" altLang="en-US" sz="1800" dirty="0" smtClean="0">
                <a:solidFill>
                  <a:srgbClr val="FF0000"/>
                </a:solidFill>
              </a:rPr>
              <a:t>起</a:t>
            </a:r>
            <a:r>
              <a:rPr lang="zh-CN" altLang="en-US" sz="1800" dirty="0">
                <a:solidFill>
                  <a:srgbClr val="FF0000"/>
                </a:solidFill>
              </a:rPr>
              <a:t>支撑、传输作用的信息网络（</a:t>
            </a:r>
            <a:r>
              <a:rPr lang="zh-CN" altLang="en-US" sz="1800" dirty="0" smtClean="0">
                <a:solidFill>
                  <a:srgbClr val="FF0000"/>
                </a:solidFill>
              </a:rPr>
              <a:t>包括专</a:t>
            </a:r>
            <a:r>
              <a:rPr lang="zh-CN" altLang="en-US" sz="1800" dirty="0">
                <a:solidFill>
                  <a:srgbClr val="FF0000"/>
                </a:solidFill>
              </a:rPr>
              <a:t>网、内网、外网、网管系统</a:t>
            </a:r>
            <a:r>
              <a:rPr lang="zh-CN" altLang="en-US" sz="1800" dirty="0" smtClean="0">
                <a:solidFill>
                  <a:srgbClr val="FF0000"/>
                </a:solidFill>
              </a:rPr>
              <a:t>）；</a:t>
            </a:r>
            <a:endParaRPr lang="zh-CN" altLang="en-US" sz="1800" dirty="0">
              <a:solidFill>
                <a:srgbClr val="FF0000"/>
              </a:solidFill>
            </a:endParaRPr>
          </a:p>
          <a:p>
            <a:pPr marL="457200" indent="-457200">
              <a:spcBef>
                <a:spcPts val="2400"/>
              </a:spcBef>
              <a:buFont typeface="+mj-ea"/>
              <a:buAutoNum type="circleNumDbPlain"/>
              <a:defRPr/>
            </a:pPr>
            <a:r>
              <a:rPr lang="zh-CN" altLang="en-US" sz="1800" dirty="0" smtClean="0">
                <a:solidFill>
                  <a:srgbClr val="FF0000"/>
                </a:solidFill>
              </a:rPr>
              <a:t>用于</a:t>
            </a:r>
            <a:r>
              <a:rPr lang="zh-CN" altLang="en-US" sz="1800" dirty="0">
                <a:solidFill>
                  <a:srgbClr val="FF0000"/>
                </a:solidFill>
              </a:rPr>
              <a:t>生产、调度、管理、指挥、作业</a:t>
            </a:r>
            <a:r>
              <a:rPr lang="zh-CN" altLang="en-US" sz="1800" dirty="0" smtClean="0">
                <a:solidFill>
                  <a:srgbClr val="FF0000"/>
                </a:solidFill>
              </a:rPr>
              <a:t>、控制</a:t>
            </a:r>
            <a:r>
              <a:rPr lang="zh-CN" altLang="en-US" sz="1800" dirty="0">
                <a:solidFill>
                  <a:srgbClr val="FF0000"/>
                </a:solidFill>
              </a:rPr>
              <a:t>、办公等目的的各类业务</a:t>
            </a:r>
            <a:r>
              <a:rPr lang="zh-CN" altLang="en-US" sz="1800" dirty="0" smtClean="0">
                <a:solidFill>
                  <a:srgbClr val="FF0000"/>
                </a:solidFill>
              </a:rPr>
              <a:t>系统；各单位</a:t>
            </a:r>
            <a:r>
              <a:rPr lang="zh-CN" altLang="en-US" sz="1800" dirty="0">
                <a:solidFill>
                  <a:srgbClr val="FF0000"/>
                </a:solidFill>
              </a:rPr>
              <a:t>网站</a:t>
            </a:r>
            <a:r>
              <a:rPr lang="zh-CN" altLang="en-US" sz="1800" dirty="0" smtClean="0"/>
              <a:t>。</a:t>
            </a:r>
            <a:endParaRPr lang="en-US" altLang="zh-CN" sz="1800" dirty="0" smtClean="0"/>
          </a:p>
          <a:p>
            <a:pPr marL="0" indent="0">
              <a:buNone/>
              <a:defRPr/>
            </a:pPr>
            <a:endParaRPr lang="en-US" altLang="zh-CN" sz="1800" dirty="0"/>
          </a:p>
          <a:p>
            <a:pPr>
              <a:lnSpc>
                <a:spcPct val="150000"/>
              </a:lnSpc>
              <a:defRPr/>
            </a:pPr>
            <a:r>
              <a:rPr lang="zh-CN" altLang="en-US" dirty="0" smtClean="0"/>
              <a:t>定级工作流程：</a:t>
            </a:r>
            <a:endParaRPr lang="en-US" altLang="zh-CN" dirty="0" smtClean="0"/>
          </a:p>
          <a:p>
            <a:pPr>
              <a:lnSpc>
                <a:spcPct val="150000"/>
              </a:lnSpc>
              <a:defRPr/>
            </a:pPr>
            <a:r>
              <a:rPr lang="zh-CN" altLang="en-US" dirty="0" smtClean="0"/>
              <a:t>定级报告包含：</a:t>
            </a:r>
            <a:endParaRPr lang="en-US" altLang="zh-CN" dirty="0" smtClean="0"/>
          </a:p>
          <a:p>
            <a:pPr marL="0" indent="0">
              <a:buFontTx/>
              <a:buNone/>
              <a:defRPr/>
            </a:pPr>
            <a:r>
              <a:rPr lang="en-US" altLang="zh-CN" sz="2400" dirty="0"/>
              <a:t> </a:t>
            </a:r>
            <a:r>
              <a:rPr lang="en-US" altLang="zh-CN" sz="2400" dirty="0" smtClean="0"/>
              <a:t>    </a:t>
            </a:r>
            <a:r>
              <a:rPr lang="zh-CN" altLang="en-US" sz="1800" dirty="0" smtClean="0">
                <a:solidFill>
                  <a:srgbClr val="FF0000"/>
                </a:solidFill>
              </a:rPr>
              <a:t>明确系统边界和等级、明确方法和理由、合理性和正确性的论证和审定、相关部门批准。</a:t>
            </a:r>
            <a:endParaRPr lang="zh-CN" altLang="en-US" sz="1800" dirty="0">
              <a:solidFill>
                <a:srgbClr val="FF0000"/>
              </a:solidFill>
            </a:endParaRPr>
          </a:p>
        </p:txBody>
      </p:sp>
      <p:graphicFrame>
        <p:nvGraphicFramePr>
          <p:cNvPr id="10" name="对象 3"/>
          <p:cNvGraphicFramePr>
            <a:graphicFrameLocks noChangeAspect="1"/>
          </p:cNvGraphicFramePr>
          <p:nvPr>
            <p:extLst>
              <p:ext uri="{D42A27DB-BD31-4B8C-83A1-F6EECF244321}">
                <p14:modId xmlns:p14="http://schemas.microsoft.com/office/powerpoint/2010/main" val="1863187896"/>
              </p:ext>
            </p:extLst>
          </p:nvPr>
        </p:nvGraphicFramePr>
        <p:xfrm>
          <a:off x="4906888" y="6172945"/>
          <a:ext cx="914400" cy="828675"/>
        </p:xfrm>
        <a:graphic>
          <a:graphicData uri="http://schemas.openxmlformats.org/presentationml/2006/ole">
            <mc:AlternateContent xmlns:mc="http://schemas.openxmlformats.org/markup-compatibility/2006">
              <mc:Choice xmlns:v="urn:schemas-microsoft-com:vml" Requires="v">
                <p:oleObj spid="_x0000_s6159" name="Document" showAsIcon="1" r:id="rId4" imgW="914400" imgH="828720" progId="Word.Document.8">
                  <p:embed/>
                </p:oleObj>
              </mc:Choice>
              <mc:Fallback>
                <p:oleObj name="Document" showAsIcon="1" r:id="rId4" imgW="914400" imgH="828720" progId="Word.Document.8">
                  <p:embed/>
                  <p:pic>
                    <p:nvPicPr>
                      <p:cNvPr id="0" name=""/>
                      <p:cNvPicPr>
                        <a:picLocks noChangeAspect="1" noChangeArrowheads="1"/>
                      </p:cNvPicPr>
                      <p:nvPr/>
                    </p:nvPicPr>
                    <p:blipFill>
                      <a:blip r:embed="rId5"/>
                      <a:srcRect/>
                      <a:stretch>
                        <a:fillRect/>
                      </a:stretch>
                    </p:blipFill>
                    <p:spPr bwMode="auto">
                      <a:xfrm>
                        <a:off x="4906888" y="6172945"/>
                        <a:ext cx="914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 name="组合 17"/>
          <p:cNvGrpSpPr>
            <a:grpSpLocks/>
          </p:cNvGrpSpPr>
          <p:nvPr/>
        </p:nvGrpSpPr>
        <p:grpSpPr bwMode="auto">
          <a:xfrm>
            <a:off x="6031019" y="1806489"/>
            <a:ext cx="3005477" cy="5014912"/>
            <a:chOff x="4644008" y="1439073"/>
            <a:chExt cx="3096344" cy="5446311"/>
          </a:xfrm>
        </p:grpSpPr>
        <p:sp>
          <p:nvSpPr>
            <p:cNvPr id="12" name="流程图: 可选过程 11"/>
            <p:cNvSpPr/>
            <p:nvPr/>
          </p:nvSpPr>
          <p:spPr>
            <a:xfrm>
              <a:off x="4644008" y="1439073"/>
              <a:ext cx="3096344" cy="504788"/>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t>识别单位基本信息</a:t>
              </a:r>
            </a:p>
          </p:txBody>
        </p:sp>
        <p:sp>
          <p:nvSpPr>
            <p:cNvPr id="13" name="流程图: 可选过程 12"/>
            <p:cNvSpPr/>
            <p:nvPr/>
          </p:nvSpPr>
          <p:spPr>
            <a:xfrm>
              <a:off x="4644008" y="5588492"/>
              <a:ext cx="3096344" cy="504788"/>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t>识别用户类型和分布</a:t>
              </a:r>
            </a:p>
          </p:txBody>
        </p:sp>
        <p:sp>
          <p:nvSpPr>
            <p:cNvPr id="14" name="流程图: 可选过程 13"/>
            <p:cNvSpPr/>
            <p:nvPr/>
          </p:nvSpPr>
          <p:spPr>
            <a:xfrm>
              <a:off x="4644008" y="4724956"/>
              <a:ext cx="3096344" cy="504788"/>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t>识别主要的软硬件设备</a:t>
              </a:r>
            </a:p>
          </p:txBody>
        </p:sp>
        <p:sp>
          <p:nvSpPr>
            <p:cNvPr id="15" name="流程图: 可选过程 14"/>
            <p:cNvSpPr/>
            <p:nvPr/>
          </p:nvSpPr>
          <p:spPr>
            <a:xfrm>
              <a:off x="4644008" y="3861420"/>
              <a:ext cx="3096344" cy="503200"/>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t>识别网络结构和边界</a:t>
              </a:r>
            </a:p>
          </p:txBody>
        </p:sp>
        <p:sp>
          <p:nvSpPr>
            <p:cNvPr id="16" name="流程图: 可选过程 15"/>
            <p:cNvSpPr/>
            <p:nvPr/>
          </p:nvSpPr>
          <p:spPr>
            <a:xfrm>
              <a:off x="4644008" y="3069315"/>
              <a:ext cx="3096344" cy="503201"/>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t>识别信息</a:t>
              </a:r>
            </a:p>
          </p:txBody>
        </p:sp>
        <p:sp>
          <p:nvSpPr>
            <p:cNvPr id="17" name="流程图: 可选过程 16"/>
            <p:cNvSpPr/>
            <p:nvPr/>
          </p:nvSpPr>
          <p:spPr>
            <a:xfrm>
              <a:off x="4644008" y="2277211"/>
              <a:ext cx="3096344" cy="503200"/>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t>识别业务种类、流程和服务</a:t>
              </a:r>
            </a:p>
          </p:txBody>
        </p:sp>
        <p:sp>
          <p:nvSpPr>
            <p:cNvPr id="18" name="流程图: 可选过程 17"/>
            <p:cNvSpPr/>
            <p:nvPr/>
          </p:nvSpPr>
          <p:spPr>
            <a:xfrm>
              <a:off x="4644008" y="6453616"/>
              <a:ext cx="3096344" cy="431768"/>
            </a:xfrm>
            <a:prstGeom prst="flowChartAlternate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b="1" dirty="0"/>
                <a:t>形成定级结果</a:t>
              </a:r>
            </a:p>
          </p:txBody>
        </p:sp>
        <p:sp>
          <p:nvSpPr>
            <p:cNvPr id="19" name="下箭头 18"/>
            <p:cNvSpPr/>
            <p:nvPr/>
          </p:nvSpPr>
          <p:spPr>
            <a:xfrm>
              <a:off x="6039745" y="1988308"/>
              <a:ext cx="252471" cy="288904"/>
            </a:xfrm>
            <a:prstGeom prst="down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sp>
          <p:nvSpPr>
            <p:cNvPr id="20" name="下箭头 19"/>
            <p:cNvSpPr/>
            <p:nvPr/>
          </p:nvSpPr>
          <p:spPr>
            <a:xfrm>
              <a:off x="6009575" y="2780411"/>
              <a:ext cx="250883" cy="288904"/>
            </a:xfrm>
            <a:prstGeom prst="down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sp>
          <p:nvSpPr>
            <p:cNvPr id="21" name="下箭头 20"/>
            <p:cNvSpPr/>
            <p:nvPr/>
          </p:nvSpPr>
          <p:spPr>
            <a:xfrm>
              <a:off x="6039745" y="3582040"/>
              <a:ext cx="252471" cy="287316"/>
            </a:xfrm>
            <a:prstGeom prst="down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sp>
          <p:nvSpPr>
            <p:cNvPr id="22" name="下箭头 21"/>
            <p:cNvSpPr/>
            <p:nvPr/>
          </p:nvSpPr>
          <p:spPr>
            <a:xfrm>
              <a:off x="6060387" y="4364620"/>
              <a:ext cx="252472" cy="288904"/>
            </a:xfrm>
            <a:prstGeom prst="down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sp>
          <p:nvSpPr>
            <p:cNvPr id="23" name="下箭头 22"/>
            <p:cNvSpPr/>
            <p:nvPr/>
          </p:nvSpPr>
          <p:spPr>
            <a:xfrm>
              <a:off x="6111199" y="5274191"/>
              <a:ext cx="252472" cy="287316"/>
            </a:xfrm>
            <a:prstGeom prst="down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sp>
          <p:nvSpPr>
            <p:cNvPr id="24" name="下箭头 23"/>
            <p:cNvSpPr/>
            <p:nvPr/>
          </p:nvSpPr>
          <p:spPr>
            <a:xfrm>
              <a:off x="6066738" y="6147251"/>
              <a:ext cx="252472" cy="287316"/>
            </a:xfrm>
            <a:prstGeom prst="downArrow">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p>
          </p:txBody>
        </p:sp>
      </p:grpSp>
      <p:cxnSp>
        <p:nvCxnSpPr>
          <p:cNvPr id="8" name="直接箭头连接符 7"/>
          <p:cNvCxnSpPr/>
          <p:nvPr/>
        </p:nvCxnSpPr>
        <p:spPr>
          <a:xfrm flipV="1">
            <a:off x="2483768" y="4832099"/>
            <a:ext cx="2880320" cy="116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333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sz="quarter" idx="13"/>
          </p:nvPr>
        </p:nvSpPr>
        <p:spPr>
          <a:xfrm>
            <a:off x="179512" y="1988840"/>
            <a:ext cx="8784976" cy="4608810"/>
          </a:xfrm>
          <a:prstGeom prst="rect">
            <a:avLst/>
          </a:prstGeom>
        </p:spPr>
        <p:txBody>
          <a:bodyPr/>
          <a:lstStyle/>
          <a:p>
            <a:pPr marL="533400" indent="-533400" eaLnBrk="1" hangingPunct="1">
              <a:lnSpc>
                <a:spcPct val="120000"/>
              </a:lnSpc>
              <a:buFont typeface="Wingdings" pitchFamily="2" charset="2"/>
              <a:buNone/>
            </a:pPr>
            <a:r>
              <a:rPr lang="zh-CN" altLang="en-US" sz="2600" dirty="0" smtClean="0">
                <a:latin typeface="+mj-ea"/>
                <a:ea typeface="+mj-ea"/>
              </a:rPr>
              <a:t>定级对象的三个条件</a:t>
            </a:r>
            <a:endParaRPr lang="en-US" altLang="zh-CN" sz="2600" dirty="0" smtClean="0">
              <a:latin typeface="+mj-ea"/>
              <a:ea typeface="+mj-ea"/>
            </a:endParaRPr>
          </a:p>
          <a:p>
            <a:pPr marL="533400" indent="-533400" eaLnBrk="1" hangingPunct="1">
              <a:lnSpc>
                <a:spcPct val="150000"/>
              </a:lnSpc>
              <a:spcBef>
                <a:spcPts val="1800"/>
              </a:spcBef>
            </a:pPr>
            <a:r>
              <a:rPr lang="zh-CN" altLang="zh-CN" sz="1800" dirty="0" smtClean="0">
                <a:latin typeface="+mj-ea"/>
                <a:ea typeface="+mj-ea"/>
              </a:rPr>
              <a:t>具</a:t>
            </a:r>
            <a:r>
              <a:rPr lang="zh-CN" altLang="zh-CN" sz="1800" dirty="0" smtClean="0">
                <a:solidFill>
                  <a:schemeClr val="tx1"/>
                </a:solidFill>
                <a:latin typeface="+mj-ea"/>
                <a:ea typeface="+mj-ea"/>
              </a:rPr>
              <a:t>有唯一确定的安全责任单位</a:t>
            </a:r>
          </a:p>
          <a:p>
            <a:pPr marL="1169988" lvl="1" indent="-457200" eaLnBrk="1" hangingPunct="1">
              <a:lnSpc>
                <a:spcPct val="150000"/>
              </a:lnSpc>
            </a:pPr>
            <a:r>
              <a:rPr lang="zh-CN" altLang="zh-CN" sz="1800" dirty="0" smtClean="0">
                <a:solidFill>
                  <a:schemeClr val="tx1"/>
                </a:solidFill>
                <a:latin typeface="+mj-ea"/>
                <a:ea typeface="+mj-ea"/>
              </a:rPr>
              <a:t>作为定级对象的信息系统应能够唯一地确定其安全责任单位，这个安全责任单位就是负责等级保护工作部署、实施的单位，也是完成等级保护备案和接受监督检查的直接责任单位。</a:t>
            </a:r>
            <a:endParaRPr lang="zh-CN" altLang="en-US" sz="1800" dirty="0" smtClean="0">
              <a:solidFill>
                <a:schemeClr val="tx1"/>
              </a:solidFill>
              <a:latin typeface="+mj-ea"/>
              <a:ea typeface="+mj-ea"/>
            </a:endParaRPr>
          </a:p>
          <a:p>
            <a:pPr marL="533400" indent="-533400" eaLnBrk="1" hangingPunct="1">
              <a:lnSpc>
                <a:spcPct val="150000"/>
              </a:lnSpc>
            </a:pPr>
            <a:r>
              <a:rPr lang="zh-CN" altLang="en-US" sz="1800" dirty="0" smtClean="0">
                <a:solidFill>
                  <a:schemeClr val="tx1"/>
                </a:solidFill>
                <a:latin typeface="+mj-ea"/>
                <a:ea typeface="+mj-ea"/>
              </a:rPr>
              <a:t>满足信息系统的基本要素</a:t>
            </a:r>
          </a:p>
          <a:p>
            <a:pPr marL="1169988" lvl="1" indent="-457200" eaLnBrk="1" hangingPunct="1">
              <a:lnSpc>
                <a:spcPct val="150000"/>
              </a:lnSpc>
            </a:pPr>
            <a:r>
              <a:rPr lang="zh-CN" altLang="en-US" sz="1800" dirty="0" smtClean="0">
                <a:solidFill>
                  <a:schemeClr val="tx1"/>
                </a:solidFill>
                <a:latin typeface="+mj-ea"/>
                <a:ea typeface="+mj-ea"/>
              </a:rPr>
              <a:t>作为定级对象的信息系统应该是由相关的和配套的设备、设施按照一定的应用目标和规则组合而成的有形实体。应避免将某个单一的系统组件，如单台的服务器、终端或网络设备等作为定级对象。</a:t>
            </a:r>
          </a:p>
        </p:txBody>
      </p:sp>
      <p:sp>
        <p:nvSpPr>
          <p:cNvPr id="2" name="标题 1"/>
          <p:cNvSpPr>
            <a:spLocks noGrp="1"/>
          </p:cNvSpPr>
          <p:nvPr>
            <p:ph type="title"/>
          </p:nvPr>
        </p:nvSpPr>
        <p:spPr/>
        <p:txBody>
          <a:bodyPr>
            <a:normAutofit fontScale="90000"/>
          </a:bodyPr>
          <a:lstStyle/>
          <a:p>
            <a:r>
              <a:rPr lang="zh-CN" altLang="en-US" b="1" dirty="0" smtClean="0">
                <a:latin typeface="+mj-ea"/>
              </a:rPr>
              <a:t>第四章 </a:t>
            </a:r>
            <a:r>
              <a:rPr lang="zh-CN" altLang="en-US" sz="3600" b="1" dirty="0">
                <a:latin typeface="+mj-ea"/>
              </a:rPr>
              <a:t>信息安全等级保护工作步骤</a:t>
            </a:r>
            <a:r>
              <a:rPr lang="en-US" altLang="zh-CN" b="1" dirty="0">
                <a:latin typeface="+mj-ea"/>
              </a:rPr>
              <a:t/>
            </a:r>
            <a:br>
              <a:rPr lang="en-US" altLang="zh-CN" b="1" dirty="0">
                <a:latin typeface="+mj-ea"/>
              </a:rPr>
            </a:br>
            <a:r>
              <a:rPr lang="en-US" altLang="zh-CN" sz="3600" b="1" dirty="0">
                <a:latin typeface="+mj-ea"/>
              </a:rPr>
              <a:t>-----</a:t>
            </a:r>
            <a:r>
              <a:rPr lang="zh-CN" altLang="en-US" sz="3600" b="1" dirty="0">
                <a:latin typeface="华文新魏" panose="02010800040101010101" pitchFamily="2" charset="-122"/>
                <a:ea typeface="华文新魏" panose="02010800040101010101" pitchFamily="2" charset="-122"/>
              </a:rPr>
              <a:t>定级对象的</a:t>
            </a:r>
            <a:r>
              <a:rPr lang="zh-CN" altLang="en-US" sz="3600" b="1" dirty="0" smtClean="0">
                <a:latin typeface="华文新魏" panose="02010800040101010101" pitchFamily="2" charset="-122"/>
                <a:ea typeface="华文新魏" panose="02010800040101010101" pitchFamily="2" charset="-122"/>
              </a:rPr>
              <a:t>确定</a:t>
            </a:r>
            <a:endParaRPr lang="zh-CN" altLang="en-US" sz="3600" dirty="0"/>
          </a:p>
        </p:txBody>
      </p:sp>
    </p:spTree>
    <p:extLst>
      <p:ext uri="{BB962C8B-B14F-4D97-AF65-F5344CB8AC3E}">
        <p14:creationId xmlns:p14="http://schemas.microsoft.com/office/powerpoint/2010/main" val="927940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sz="quarter" idx="13"/>
          </p:nvPr>
        </p:nvSpPr>
        <p:spPr>
          <a:xfrm>
            <a:off x="179512" y="2348880"/>
            <a:ext cx="8784976" cy="3455987"/>
          </a:xfrm>
          <a:prstGeom prst="rect">
            <a:avLst/>
          </a:prstGeom>
        </p:spPr>
        <p:txBody>
          <a:bodyPr/>
          <a:lstStyle/>
          <a:p>
            <a:pPr marL="533400" indent="-533400" eaLnBrk="1" hangingPunct="1">
              <a:lnSpc>
                <a:spcPct val="120000"/>
              </a:lnSpc>
            </a:pPr>
            <a:r>
              <a:rPr lang="zh-CN" altLang="zh-CN" sz="1800" dirty="0" smtClean="0">
                <a:solidFill>
                  <a:schemeClr val="tx1"/>
                </a:solidFill>
                <a:latin typeface="+mj-ea"/>
                <a:ea typeface="+mj-ea"/>
              </a:rPr>
              <a:t>承载相对独立的业务应用</a:t>
            </a:r>
            <a:endParaRPr lang="en-US" altLang="zh-CN" sz="1800" dirty="0" smtClean="0">
              <a:solidFill>
                <a:schemeClr val="tx1"/>
              </a:solidFill>
              <a:latin typeface="+mj-ea"/>
              <a:ea typeface="+mj-ea"/>
            </a:endParaRPr>
          </a:p>
          <a:p>
            <a:pPr marL="712788" lvl="1" indent="0" eaLnBrk="1" hangingPunct="1">
              <a:lnSpc>
                <a:spcPct val="120000"/>
              </a:lnSpc>
              <a:buNone/>
            </a:pPr>
            <a:endParaRPr lang="en-US" altLang="zh-CN" sz="1100" dirty="0" smtClean="0">
              <a:latin typeface="+mj-ea"/>
              <a:ea typeface="+mj-ea"/>
            </a:endParaRPr>
          </a:p>
          <a:p>
            <a:pPr marL="712788" lvl="1" indent="0" eaLnBrk="1" hangingPunct="1">
              <a:lnSpc>
                <a:spcPct val="120000"/>
              </a:lnSpc>
              <a:buNone/>
            </a:pPr>
            <a:r>
              <a:rPr lang="zh-CN" altLang="en-US" sz="1800" dirty="0" smtClean="0">
                <a:solidFill>
                  <a:schemeClr val="tx1"/>
                </a:solidFill>
                <a:latin typeface="+mj-ea"/>
                <a:ea typeface="+mj-ea"/>
              </a:rPr>
              <a:t>定级对象承载“相对独立”的业务应用是指其中的一个或多个业务应用的主要业务流程、部分业务功能独立，同时与其他信息系统的业务应用有少量的数据交换，定级对象可能会与其他业务应用共享一些设备，尤其是网络传输设备。“相对独立”的业务应用并不意味着整个业务流程，可以使完整的业务流程的一部分。</a:t>
            </a:r>
          </a:p>
        </p:txBody>
      </p:sp>
      <p:sp>
        <p:nvSpPr>
          <p:cNvPr id="5" name="标题 1"/>
          <p:cNvSpPr>
            <a:spLocks noGrp="1"/>
          </p:cNvSpPr>
          <p:nvPr>
            <p:ph type="title"/>
          </p:nvPr>
        </p:nvSpPr>
        <p:spPr/>
        <p:txBody>
          <a:bodyPr>
            <a:normAutofit fontScale="90000"/>
          </a:bodyPr>
          <a:lstStyle/>
          <a:p>
            <a:r>
              <a:rPr lang="zh-CN" altLang="en-US" b="1" dirty="0" smtClean="0">
                <a:latin typeface="+mj-ea"/>
              </a:rPr>
              <a:t>第四章 </a:t>
            </a:r>
            <a:r>
              <a:rPr lang="zh-CN" altLang="en-US" sz="3600" b="1" dirty="0">
                <a:latin typeface="+mj-ea"/>
              </a:rPr>
              <a:t>信息安全等级保护工作步骤</a:t>
            </a:r>
            <a:r>
              <a:rPr lang="en-US" altLang="zh-CN" b="1" dirty="0">
                <a:latin typeface="+mj-ea"/>
              </a:rPr>
              <a:t/>
            </a:r>
            <a:br>
              <a:rPr lang="en-US" altLang="zh-CN" b="1" dirty="0">
                <a:latin typeface="+mj-ea"/>
              </a:rPr>
            </a:br>
            <a:r>
              <a:rPr lang="en-US" altLang="zh-CN" sz="3600" b="1" dirty="0">
                <a:latin typeface="+mj-ea"/>
              </a:rPr>
              <a:t>-----</a:t>
            </a:r>
            <a:r>
              <a:rPr lang="zh-CN" altLang="en-US" sz="3600" b="1" dirty="0">
                <a:latin typeface="华文新魏" panose="02010800040101010101" pitchFamily="2" charset="-122"/>
                <a:ea typeface="华文新魏" panose="02010800040101010101" pitchFamily="2" charset="-122"/>
              </a:rPr>
              <a:t>定级对象的</a:t>
            </a:r>
            <a:r>
              <a:rPr lang="zh-CN" altLang="en-US" sz="3600" b="1" dirty="0" smtClean="0">
                <a:latin typeface="华文新魏" panose="02010800040101010101" pitchFamily="2" charset="-122"/>
                <a:ea typeface="华文新魏" panose="02010800040101010101" pitchFamily="2" charset="-122"/>
              </a:rPr>
              <a:t>确定（续）</a:t>
            </a:r>
            <a:endParaRPr lang="zh-CN" altLang="en-US" sz="3600" dirty="0"/>
          </a:p>
        </p:txBody>
      </p:sp>
    </p:spTree>
    <p:extLst>
      <p:ext uri="{BB962C8B-B14F-4D97-AF65-F5344CB8AC3E}">
        <p14:creationId xmlns:p14="http://schemas.microsoft.com/office/powerpoint/2010/main" val="3962984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1" name="Rectangle 19"/>
          <p:cNvSpPr>
            <a:spLocks noChangeArrowheads="1"/>
          </p:cNvSpPr>
          <p:nvPr/>
        </p:nvSpPr>
        <p:spPr bwMode="auto">
          <a:xfrm>
            <a:off x="-947797" y="4581128"/>
            <a:ext cx="3416320" cy="25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143000" indent="-2286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ea typeface="华文楷体" pitchFamily="2" charset="-122"/>
              </a:defRPr>
            </a:lvl1pPr>
            <a:lvl2pPr marL="576263" indent="-2730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ea typeface="华文楷体" pitchFamily="2" charset="-122"/>
              </a:defRPr>
            </a:lvl2pPr>
            <a:lvl3pPr marL="855663"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ea typeface="华文楷体" pitchFamily="2" charset="-122"/>
              </a:defRPr>
            </a:lvl3pPr>
            <a:lvl4pPr marL="11430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ea typeface="华文楷体" pitchFamily="2" charset="-122"/>
              </a:defRPr>
            </a:lvl4pPr>
            <a:lvl5pPr marL="1462088"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ea typeface="华文楷体" pitchFamily="2" charset="-122"/>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9pPr>
          </a:lstStyle>
          <a:p>
            <a:pPr eaLnBrk="1" hangingPunct="1">
              <a:lnSpc>
                <a:spcPct val="90000"/>
              </a:lnSpc>
              <a:buClr>
                <a:srgbClr val="CC0000"/>
              </a:buClr>
              <a:buSzTx/>
              <a:buFont typeface="Wingdings" pitchFamily="2" charset="2"/>
              <a:buNone/>
            </a:pPr>
            <a:r>
              <a:rPr lang="zh-CN" altLang="en-US" sz="1200" dirty="0" smtClean="0">
                <a:solidFill>
                  <a:srgbClr val="FF0000"/>
                </a:solidFill>
                <a:latin typeface="黑体" pitchFamily="49" charset="-122"/>
                <a:ea typeface="黑体" pitchFamily="49" charset="-122"/>
              </a:rPr>
              <a:t>对照业务</a:t>
            </a:r>
            <a:r>
              <a:rPr lang="zh-CN" altLang="en-US" sz="1200" dirty="0">
                <a:solidFill>
                  <a:srgbClr val="FF0000"/>
                </a:solidFill>
                <a:latin typeface="黑体" pitchFamily="49" charset="-122"/>
                <a:ea typeface="黑体" pitchFamily="49" charset="-122"/>
              </a:rPr>
              <a:t>信息安全保护等级矩阵表</a:t>
            </a:r>
          </a:p>
        </p:txBody>
      </p:sp>
      <p:sp>
        <p:nvSpPr>
          <p:cNvPr id="23" name="标题 1"/>
          <p:cNvSpPr>
            <a:spLocks noGrp="1"/>
          </p:cNvSpPr>
          <p:nvPr>
            <p:ph type="title"/>
          </p:nvPr>
        </p:nvSpPr>
        <p:spPr/>
        <p:txBody>
          <a:bodyPr>
            <a:normAutofit fontScale="90000"/>
          </a:bodyPr>
          <a:lstStyle/>
          <a:p>
            <a:r>
              <a:rPr lang="zh-CN" altLang="en-US" b="1" dirty="0" smtClean="0">
                <a:latin typeface="+mj-ea"/>
              </a:rPr>
              <a:t>第四章 </a:t>
            </a:r>
            <a:r>
              <a:rPr lang="zh-CN" altLang="en-US" sz="3600" b="1" dirty="0">
                <a:latin typeface="+mj-ea"/>
              </a:rPr>
              <a:t>信息安全等级保护工作步骤</a:t>
            </a:r>
            <a:r>
              <a:rPr lang="en-US" altLang="zh-CN" b="1" dirty="0">
                <a:latin typeface="+mj-ea"/>
              </a:rPr>
              <a:t/>
            </a:r>
            <a:br>
              <a:rPr lang="en-US" altLang="zh-CN" b="1" dirty="0">
                <a:latin typeface="+mj-ea"/>
              </a:rPr>
            </a:br>
            <a:r>
              <a:rPr lang="en-US" altLang="zh-CN" sz="3600" b="1" dirty="0">
                <a:latin typeface="+mj-ea"/>
              </a:rPr>
              <a:t>-----</a:t>
            </a:r>
            <a:r>
              <a:rPr lang="zh-CN" altLang="en-US" sz="3600" b="1" dirty="0" smtClean="0">
                <a:latin typeface="华文新魏" panose="02010800040101010101" pitchFamily="2" charset="-122"/>
                <a:ea typeface="华文新魏" panose="02010800040101010101" pitchFamily="2" charset="-122"/>
              </a:rPr>
              <a:t>定级一般流程</a:t>
            </a:r>
            <a:endParaRPr lang="zh-CN" altLang="en-US" sz="3600" dirty="0"/>
          </a:p>
        </p:txBody>
      </p:sp>
      <p:sp>
        <p:nvSpPr>
          <p:cNvPr id="4" name="圆角矩形 3"/>
          <p:cNvSpPr/>
          <p:nvPr/>
        </p:nvSpPr>
        <p:spPr>
          <a:xfrm>
            <a:off x="3563889" y="2060848"/>
            <a:ext cx="1706002" cy="432048"/>
          </a:xfrm>
          <a:prstGeom prst="roundRect">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dirty="0" smtClean="0"/>
              <a:t>1</a:t>
            </a:r>
            <a:r>
              <a:rPr lang="zh-CN" altLang="en-US" dirty="0" smtClean="0"/>
              <a:t>、</a:t>
            </a:r>
            <a:r>
              <a:rPr lang="zh-CN" altLang="en-US" sz="1400" dirty="0" smtClean="0"/>
              <a:t>确定定级对象</a:t>
            </a:r>
            <a:endParaRPr lang="zh-CN" altLang="en-US" sz="1400" dirty="0"/>
          </a:p>
        </p:txBody>
      </p:sp>
      <p:sp>
        <p:nvSpPr>
          <p:cNvPr id="25" name="圆角矩形 24"/>
          <p:cNvSpPr/>
          <p:nvPr/>
        </p:nvSpPr>
        <p:spPr>
          <a:xfrm>
            <a:off x="1509044" y="2962778"/>
            <a:ext cx="2281963" cy="432048"/>
          </a:xfrm>
          <a:prstGeom prst="roundRect">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1400" dirty="0" smtClean="0"/>
              <a:t>2</a:t>
            </a:r>
            <a:r>
              <a:rPr lang="zh-CN" altLang="en-US" sz="1400" dirty="0" smtClean="0"/>
              <a:t>、确定业务信息安全受到破坏时所侵害的客体</a:t>
            </a:r>
            <a:endParaRPr lang="zh-CN" altLang="en-US" sz="1400" dirty="0"/>
          </a:p>
        </p:txBody>
      </p:sp>
      <p:sp>
        <p:nvSpPr>
          <p:cNvPr id="26" name="圆角矩形 25"/>
          <p:cNvSpPr/>
          <p:nvPr/>
        </p:nvSpPr>
        <p:spPr>
          <a:xfrm>
            <a:off x="910686" y="3861048"/>
            <a:ext cx="2880321" cy="432048"/>
          </a:xfrm>
          <a:prstGeom prst="roundRect">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1400" dirty="0" smtClean="0"/>
              <a:t>3</a:t>
            </a:r>
            <a:r>
              <a:rPr lang="zh-CN" altLang="en-US" sz="1400" dirty="0" smtClean="0"/>
              <a:t>、综合评定对客体的侵害程度</a:t>
            </a:r>
            <a:endParaRPr lang="zh-CN" altLang="en-US" sz="1400" dirty="0"/>
          </a:p>
        </p:txBody>
      </p:sp>
      <p:sp>
        <p:nvSpPr>
          <p:cNvPr id="27" name="圆角矩形 26"/>
          <p:cNvSpPr/>
          <p:nvPr/>
        </p:nvSpPr>
        <p:spPr>
          <a:xfrm>
            <a:off x="1198719" y="4941168"/>
            <a:ext cx="2592288" cy="432048"/>
          </a:xfrm>
          <a:prstGeom prst="roundRect">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1400" dirty="0" smtClean="0"/>
              <a:t>4</a:t>
            </a:r>
            <a:r>
              <a:rPr lang="zh-CN" altLang="en-US" sz="1400" dirty="0" smtClean="0"/>
              <a:t>、确定业务信息的安全等级</a:t>
            </a:r>
            <a:endParaRPr lang="zh-CN" altLang="en-US" sz="1400" dirty="0"/>
          </a:p>
        </p:txBody>
      </p:sp>
      <p:sp>
        <p:nvSpPr>
          <p:cNvPr id="28" name="圆角矩形 27"/>
          <p:cNvSpPr/>
          <p:nvPr/>
        </p:nvSpPr>
        <p:spPr>
          <a:xfrm>
            <a:off x="3730094" y="6021288"/>
            <a:ext cx="1706002" cy="432048"/>
          </a:xfrm>
          <a:prstGeom prst="roundRect">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1400" dirty="0" smtClean="0"/>
              <a:t>8</a:t>
            </a:r>
            <a:r>
              <a:rPr lang="zh-CN" altLang="en-US" sz="1400" dirty="0" smtClean="0"/>
              <a:t>、确定定级对象的安全等级</a:t>
            </a:r>
            <a:endParaRPr lang="zh-CN" altLang="en-US" sz="1400" dirty="0"/>
          </a:p>
        </p:txBody>
      </p:sp>
      <p:sp>
        <p:nvSpPr>
          <p:cNvPr id="29" name="圆角矩形 28"/>
          <p:cNvSpPr/>
          <p:nvPr/>
        </p:nvSpPr>
        <p:spPr>
          <a:xfrm>
            <a:off x="5280986" y="2895106"/>
            <a:ext cx="2281963" cy="432048"/>
          </a:xfrm>
          <a:prstGeom prst="roundRect">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1400" dirty="0" smtClean="0"/>
              <a:t>5</a:t>
            </a:r>
            <a:r>
              <a:rPr lang="zh-CN" altLang="en-US" sz="1400" dirty="0" smtClean="0"/>
              <a:t>、确定业务服务安全受到破坏时所侵害的客体</a:t>
            </a:r>
            <a:endParaRPr lang="zh-CN" altLang="en-US" sz="1400" dirty="0"/>
          </a:p>
        </p:txBody>
      </p:sp>
      <p:sp>
        <p:nvSpPr>
          <p:cNvPr id="30" name="圆角矩形 29"/>
          <p:cNvSpPr/>
          <p:nvPr/>
        </p:nvSpPr>
        <p:spPr>
          <a:xfrm>
            <a:off x="5269891" y="3861048"/>
            <a:ext cx="2880321" cy="432048"/>
          </a:xfrm>
          <a:prstGeom prst="roundRect">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1400" dirty="0" smtClean="0"/>
              <a:t>6</a:t>
            </a:r>
            <a:r>
              <a:rPr lang="zh-CN" altLang="en-US" sz="1400" dirty="0" smtClean="0"/>
              <a:t>、综合评定对客体的侵害程度</a:t>
            </a:r>
            <a:endParaRPr lang="zh-CN" altLang="en-US" sz="1400" dirty="0"/>
          </a:p>
        </p:txBody>
      </p:sp>
      <p:sp>
        <p:nvSpPr>
          <p:cNvPr id="31" name="圆角矩形 30"/>
          <p:cNvSpPr/>
          <p:nvPr/>
        </p:nvSpPr>
        <p:spPr>
          <a:xfrm>
            <a:off x="5235649" y="4941168"/>
            <a:ext cx="2592288" cy="432048"/>
          </a:xfrm>
          <a:prstGeom prst="roundRect">
            <a:avLst/>
          </a:prstGeom>
          <a:solidFill>
            <a:schemeClr val="accent6">
              <a:lumMod val="40000"/>
              <a:lumOff val="6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altLang="zh-CN" sz="1400" dirty="0" smtClean="0"/>
              <a:t>7</a:t>
            </a:r>
            <a:r>
              <a:rPr lang="zh-CN" altLang="en-US" sz="1400" dirty="0" smtClean="0"/>
              <a:t>、确定业务服务的安全等级</a:t>
            </a:r>
            <a:endParaRPr lang="zh-CN" altLang="en-US" sz="1400" dirty="0"/>
          </a:p>
        </p:txBody>
      </p:sp>
      <p:cxnSp>
        <p:nvCxnSpPr>
          <p:cNvPr id="6" name="曲线连接符 5"/>
          <p:cNvCxnSpPr>
            <a:stCxn id="4" idx="2"/>
            <a:endCxn id="25" idx="0"/>
          </p:cNvCxnSpPr>
          <p:nvPr/>
        </p:nvCxnSpPr>
        <p:spPr>
          <a:xfrm flipH="1">
            <a:off x="2650026" y="2492896"/>
            <a:ext cx="1766864" cy="4698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曲线连接符 8"/>
          <p:cNvCxnSpPr>
            <a:stCxn id="25" idx="2"/>
            <a:endCxn id="26" idx="0"/>
          </p:cNvCxnSpPr>
          <p:nvPr/>
        </p:nvCxnSpPr>
        <p:spPr>
          <a:xfrm flipH="1">
            <a:off x="2350847" y="3394826"/>
            <a:ext cx="299179" cy="4662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曲线连接符 12"/>
          <p:cNvCxnSpPr>
            <a:stCxn id="26" idx="2"/>
            <a:endCxn id="27" idx="0"/>
          </p:cNvCxnSpPr>
          <p:nvPr/>
        </p:nvCxnSpPr>
        <p:spPr>
          <a:xfrm>
            <a:off x="2350847" y="4293096"/>
            <a:ext cx="14401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曲线连接符 15"/>
          <p:cNvCxnSpPr>
            <a:stCxn id="27" idx="2"/>
            <a:endCxn id="28" idx="0"/>
          </p:cNvCxnSpPr>
          <p:nvPr/>
        </p:nvCxnSpPr>
        <p:spPr>
          <a:xfrm>
            <a:off x="2494863" y="5373216"/>
            <a:ext cx="208823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曲线连接符 18"/>
          <p:cNvCxnSpPr>
            <a:stCxn id="4" idx="2"/>
            <a:endCxn id="29" idx="0"/>
          </p:cNvCxnSpPr>
          <p:nvPr/>
        </p:nvCxnSpPr>
        <p:spPr>
          <a:xfrm>
            <a:off x="4416890" y="2492896"/>
            <a:ext cx="2005078" cy="402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曲线连接符 21"/>
          <p:cNvCxnSpPr>
            <a:stCxn id="29" idx="2"/>
            <a:endCxn id="30" idx="0"/>
          </p:cNvCxnSpPr>
          <p:nvPr/>
        </p:nvCxnSpPr>
        <p:spPr>
          <a:xfrm>
            <a:off x="6421968" y="3327154"/>
            <a:ext cx="288084" cy="533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433" name="曲线连接符 18432"/>
          <p:cNvCxnSpPr>
            <a:stCxn id="30" idx="2"/>
            <a:endCxn id="31" idx="0"/>
          </p:cNvCxnSpPr>
          <p:nvPr/>
        </p:nvCxnSpPr>
        <p:spPr>
          <a:xfrm flipH="1">
            <a:off x="6531793" y="4293096"/>
            <a:ext cx="178259"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455" name="曲线连接符 18454"/>
          <p:cNvCxnSpPr>
            <a:stCxn id="31" idx="2"/>
            <a:endCxn id="28" idx="0"/>
          </p:cNvCxnSpPr>
          <p:nvPr/>
        </p:nvCxnSpPr>
        <p:spPr>
          <a:xfrm flipH="1">
            <a:off x="4583095" y="5373216"/>
            <a:ext cx="194869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Rectangle 19"/>
          <p:cNvSpPr>
            <a:spLocks noChangeArrowheads="1"/>
          </p:cNvSpPr>
          <p:nvPr/>
        </p:nvSpPr>
        <p:spPr bwMode="auto">
          <a:xfrm>
            <a:off x="5724128" y="4581128"/>
            <a:ext cx="3416320" cy="2585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143000" indent="-2286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ea typeface="华文楷体" pitchFamily="2" charset="-122"/>
              </a:defRPr>
            </a:lvl1pPr>
            <a:lvl2pPr marL="576263" indent="-27305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ea typeface="华文楷体" pitchFamily="2" charset="-122"/>
              </a:defRPr>
            </a:lvl2pPr>
            <a:lvl3pPr marL="855663" indent="-2286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ea typeface="华文楷体" pitchFamily="2" charset="-122"/>
              </a:defRPr>
            </a:lvl3pPr>
            <a:lvl4pPr marL="1143000" indent="-228600" algn="l" eaLnBrk="0" hangingPunct="0">
              <a:spcBef>
                <a:spcPct val="20000"/>
              </a:spcBef>
              <a:buClr>
                <a:schemeClr val="accent1"/>
              </a:buClr>
              <a:buSzPct val="100000"/>
              <a:buFont typeface="Symbol" pitchFamily="18" charset="2"/>
              <a:buChar char=""/>
              <a:defRPr>
                <a:solidFill>
                  <a:schemeClr val="tx2"/>
                </a:solidFill>
                <a:latin typeface="Candara" pitchFamily="34" charset="0"/>
                <a:ea typeface="华文楷体" pitchFamily="2" charset="-122"/>
              </a:defRPr>
            </a:lvl4pPr>
            <a:lvl5pPr marL="1462088" indent="-2286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ea typeface="华文楷体" pitchFamily="2" charset="-122"/>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9pPr>
          </a:lstStyle>
          <a:p>
            <a:pPr eaLnBrk="1" hangingPunct="1">
              <a:lnSpc>
                <a:spcPct val="90000"/>
              </a:lnSpc>
              <a:buClr>
                <a:srgbClr val="CC0000"/>
              </a:buClr>
              <a:buSzTx/>
              <a:buFont typeface="Wingdings" pitchFamily="2" charset="2"/>
              <a:buNone/>
            </a:pPr>
            <a:r>
              <a:rPr lang="zh-CN" altLang="en-US" sz="1200" dirty="0" smtClean="0">
                <a:solidFill>
                  <a:srgbClr val="FF0000"/>
                </a:solidFill>
                <a:latin typeface="黑体" pitchFamily="49" charset="-122"/>
                <a:ea typeface="黑体" pitchFamily="49" charset="-122"/>
              </a:rPr>
              <a:t>对照业务</a:t>
            </a:r>
            <a:r>
              <a:rPr lang="zh-CN" altLang="en-US" sz="1200" dirty="0">
                <a:solidFill>
                  <a:srgbClr val="FF0000"/>
                </a:solidFill>
                <a:latin typeface="黑体" pitchFamily="49" charset="-122"/>
                <a:ea typeface="黑体" pitchFamily="49" charset="-122"/>
              </a:rPr>
              <a:t>信息安全保护等级矩阵表</a:t>
            </a:r>
          </a:p>
        </p:txBody>
      </p:sp>
    </p:spTree>
    <p:extLst>
      <p:ext uri="{BB962C8B-B14F-4D97-AF65-F5344CB8AC3E}">
        <p14:creationId xmlns:p14="http://schemas.microsoft.com/office/powerpoint/2010/main" val="149455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51"/>
                                        </p:tgtEl>
                                        <p:attrNameLst>
                                          <p:attrName>style.visibility</p:attrName>
                                        </p:attrNameLst>
                                      </p:cBhvr>
                                      <p:to>
                                        <p:strVal val="visible"/>
                                      </p:to>
                                    </p:set>
                                    <p:anim calcmode="lin" valueType="num">
                                      <p:cBhvr additive="base">
                                        <p:cTn id="43" dur="500" fill="hold"/>
                                        <p:tgtEl>
                                          <p:spTgt spid="18451"/>
                                        </p:tgtEl>
                                        <p:attrNameLst>
                                          <p:attrName>ppt_x</p:attrName>
                                        </p:attrNameLst>
                                      </p:cBhvr>
                                      <p:tavLst>
                                        <p:tav tm="0">
                                          <p:val>
                                            <p:strVal val="#ppt_x"/>
                                          </p:val>
                                        </p:tav>
                                        <p:tav tm="100000">
                                          <p:val>
                                            <p:strVal val="#ppt_x"/>
                                          </p:val>
                                        </p:tav>
                                      </p:tavLst>
                                    </p:anim>
                                    <p:anim calcmode="lin" valueType="num">
                                      <p:cBhvr additive="base">
                                        <p:cTn id="44" dur="500" fill="hold"/>
                                        <p:tgtEl>
                                          <p:spTgt spid="1845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8433"/>
                                        </p:tgtEl>
                                        <p:attrNameLst>
                                          <p:attrName>style.visibility</p:attrName>
                                        </p:attrNameLst>
                                      </p:cBhvr>
                                      <p:to>
                                        <p:strVal val="visible"/>
                                      </p:to>
                                    </p:set>
                                    <p:anim calcmode="lin" valueType="num">
                                      <p:cBhvr additive="base">
                                        <p:cTn id="79" dur="500" fill="hold"/>
                                        <p:tgtEl>
                                          <p:spTgt spid="18433"/>
                                        </p:tgtEl>
                                        <p:attrNameLst>
                                          <p:attrName>ppt_x</p:attrName>
                                        </p:attrNameLst>
                                      </p:cBhvr>
                                      <p:tavLst>
                                        <p:tav tm="0">
                                          <p:val>
                                            <p:strVal val="#ppt_x"/>
                                          </p:val>
                                        </p:tav>
                                        <p:tav tm="100000">
                                          <p:val>
                                            <p:strVal val="#ppt_x"/>
                                          </p:val>
                                        </p:tav>
                                      </p:tavLst>
                                    </p:anim>
                                    <p:anim calcmode="lin" valueType="num">
                                      <p:cBhvr additive="base">
                                        <p:cTn id="80" dur="500" fill="hold"/>
                                        <p:tgtEl>
                                          <p:spTgt spid="1843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additive="base">
                                        <p:cTn id="85" dur="500" fill="hold"/>
                                        <p:tgtEl>
                                          <p:spTgt spid="57"/>
                                        </p:tgtEl>
                                        <p:attrNameLst>
                                          <p:attrName>ppt_x</p:attrName>
                                        </p:attrNameLst>
                                      </p:cBhvr>
                                      <p:tavLst>
                                        <p:tav tm="0">
                                          <p:val>
                                            <p:strVal val="#ppt_x"/>
                                          </p:val>
                                        </p:tav>
                                        <p:tav tm="100000">
                                          <p:val>
                                            <p:strVal val="#ppt_x"/>
                                          </p:val>
                                        </p:tav>
                                      </p:tavLst>
                                    </p:anim>
                                    <p:anim calcmode="lin" valueType="num">
                                      <p:cBhvr additive="base">
                                        <p:cTn id="8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8455"/>
                                        </p:tgtEl>
                                        <p:attrNameLst>
                                          <p:attrName>style.visibility</p:attrName>
                                        </p:attrNameLst>
                                      </p:cBhvr>
                                      <p:to>
                                        <p:strVal val="visible"/>
                                      </p:to>
                                    </p:set>
                                    <p:anim calcmode="lin" valueType="num">
                                      <p:cBhvr additive="base">
                                        <p:cTn id="101" dur="500" fill="hold"/>
                                        <p:tgtEl>
                                          <p:spTgt spid="18455"/>
                                        </p:tgtEl>
                                        <p:attrNameLst>
                                          <p:attrName>ppt_x</p:attrName>
                                        </p:attrNameLst>
                                      </p:cBhvr>
                                      <p:tavLst>
                                        <p:tav tm="0">
                                          <p:val>
                                            <p:strVal val="#ppt_x"/>
                                          </p:val>
                                        </p:tav>
                                        <p:tav tm="100000">
                                          <p:val>
                                            <p:strVal val="#ppt_x"/>
                                          </p:val>
                                        </p:tav>
                                      </p:tavLst>
                                    </p:anim>
                                    <p:anim calcmode="lin" valueType="num">
                                      <p:cBhvr additive="base">
                                        <p:cTn id="102" dur="500" fill="hold"/>
                                        <p:tgtEl>
                                          <p:spTgt spid="1845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1" grpId="0"/>
      <p:bldP spid="4" grpId="0" animBg="1"/>
      <p:bldP spid="25" grpId="0" animBg="1"/>
      <p:bldP spid="26" grpId="0" animBg="1"/>
      <p:bldP spid="27" grpId="0" animBg="1"/>
      <p:bldP spid="28" grpId="0" animBg="1"/>
      <p:bldP spid="29" grpId="0" animBg="1"/>
      <p:bldP spid="30" grpId="0" animBg="1"/>
      <p:bldP spid="31" grpId="0" animBg="1"/>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781" y="2256430"/>
            <a:ext cx="8496944" cy="2748445"/>
          </a:xfrm>
          <a:prstGeom prst="rect">
            <a:avLst/>
          </a:prstGeom>
          <a:noFill/>
        </p:spPr>
        <p:txBody>
          <a:bodyPr wrap="square" rtlCol="0">
            <a:spAutoFit/>
          </a:bodyPr>
          <a:lstStyle/>
          <a:p>
            <a:pPr>
              <a:lnSpc>
                <a:spcPct val="80000"/>
              </a:lnSpc>
              <a:defRPr/>
            </a:pPr>
            <a:r>
              <a:rPr lang="zh-CN" altLang="en-US" sz="2400" dirty="0">
                <a:solidFill>
                  <a:schemeClr val="tx1">
                    <a:lumMod val="95000"/>
                    <a:lumOff val="5000"/>
                  </a:schemeClr>
                </a:solidFill>
                <a:latin typeface="宋体" pitchFamily="2" charset="-122"/>
              </a:rPr>
              <a:t>定级工作需注意的问题</a:t>
            </a:r>
            <a:r>
              <a:rPr lang="zh-CN" altLang="en-US" sz="2400" dirty="0" smtClean="0">
                <a:solidFill>
                  <a:schemeClr val="tx1">
                    <a:lumMod val="95000"/>
                    <a:lumOff val="5000"/>
                  </a:schemeClr>
                </a:solidFill>
                <a:latin typeface="宋体" pitchFamily="2" charset="-122"/>
              </a:rPr>
              <a:t>：</a:t>
            </a:r>
            <a:endParaRPr lang="en-US" altLang="zh-CN" sz="2400" dirty="0" smtClean="0">
              <a:solidFill>
                <a:schemeClr val="tx1">
                  <a:lumMod val="95000"/>
                  <a:lumOff val="5000"/>
                </a:schemeClr>
              </a:solidFill>
              <a:latin typeface="宋体" pitchFamily="2" charset="-122"/>
            </a:endParaRPr>
          </a:p>
          <a:p>
            <a:pPr>
              <a:lnSpc>
                <a:spcPct val="80000"/>
              </a:lnSpc>
              <a:defRPr/>
            </a:pPr>
            <a:endParaRPr lang="zh-CN" altLang="en-US" dirty="0">
              <a:solidFill>
                <a:schemeClr val="tx1">
                  <a:lumMod val="95000"/>
                  <a:lumOff val="5000"/>
                </a:schemeClr>
              </a:solidFill>
              <a:latin typeface="宋体" pitchFamily="2" charset="-122"/>
            </a:endParaRPr>
          </a:p>
          <a:p>
            <a:pPr marL="998538" lvl="1" indent="-285750">
              <a:lnSpc>
                <a:spcPct val="150000"/>
              </a:lnSpc>
              <a:spcBef>
                <a:spcPts val="2400"/>
              </a:spcBef>
              <a:buClr>
                <a:schemeClr val="accent1"/>
              </a:buClr>
              <a:buSzPct val="100000"/>
              <a:buFont typeface="Wingdings" pitchFamily="2" charset="2"/>
              <a:buChar char="Ø"/>
              <a:defRPr/>
            </a:pPr>
            <a:r>
              <a:rPr lang="zh-CN" altLang="en-US" dirty="0">
                <a:latin typeface="+mj-ea"/>
                <a:ea typeface="+mj-ea"/>
              </a:rPr>
              <a:t>同类信息系统的安全保护等级不能随着部、省、市行政级别的降低而降低。</a:t>
            </a:r>
          </a:p>
          <a:p>
            <a:pPr marL="998538" lvl="1" indent="-285750">
              <a:lnSpc>
                <a:spcPct val="150000"/>
              </a:lnSpc>
              <a:spcBef>
                <a:spcPts val="2400"/>
              </a:spcBef>
              <a:buClr>
                <a:schemeClr val="accent1"/>
              </a:buClr>
              <a:buSzPct val="100000"/>
              <a:buFont typeface="Wingdings" pitchFamily="2" charset="2"/>
              <a:buChar char="Ø"/>
              <a:defRPr/>
            </a:pPr>
            <a:r>
              <a:rPr lang="zh-CN" altLang="en-US" dirty="0">
                <a:latin typeface="+mj-ea"/>
                <a:ea typeface="+mj-ea"/>
              </a:rPr>
              <a:t>新建系统在规划设计阶段应确定等级，按照信息系统等级，同步规划、同步设计、同步实施安全保护技术措施和管理措施。</a:t>
            </a:r>
          </a:p>
          <a:p>
            <a:endParaRPr lang="zh-CN" altLang="en-US" dirty="0"/>
          </a:p>
        </p:txBody>
      </p:sp>
      <p:sp>
        <p:nvSpPr>
          <p:cNvPr id="7" name="标题 1"/>
          <p:cNvSpPr>
            <a:spLocks noGrp="1"/>
          </p:cNvSpPr>
          <p:nvPr>
            <p:ph type="title"/>
          </p:nvPr>
        </p:nvSpPr>
        <p:spPr/>
        <p:txBody>
          <a:bodyPr>
            <a:normAutofit fontScale="90000"/>
          </a:bodyPr>
          <a:lstStyle/>
          <a:p>
            <a:r>
              <a:rPr lang="zh-CN" altLang="en-US" b="1" dirty="0" smtClean="0">
                <a:latin typeface="+mj-ea"/>
              </a:rPr>
              <a:t>第四章 </a:t>
            </a:r>
            <a:r>
              <a:rPr lang="zh-CN" altLang="en-US" sz="3600" b="1" dirty="0">
                <a:latin typeface="+mj-ea"/>
              </a:rPr>
              <a:t>信息安全等级保护工作步骤</a:t>
            </a:r>
            <a:r>
              <a:rPr lang="en-US" altLang="zh-CN" b="1" dirty="0">
                <a:latin typeface="+mj-ea"/>
              </a:rPr>
              <a:t/>
            </a:r>
            <a:br>
              <a:rPr lang="en-US" altLang="zh-CN" b="1" dirty="0">
                <a:latin typeface="+mj-ea"/>
              </a:rPr>
            </a:br>
            <a:r>
              <a:rPr lang="en-US" altLang="zh-CN" sz="3600" b="1" dirty="0">
                <a:latin typeface="+mj-ea"/>
              </a:rPr>
              <a:t>-----</a:t>
            </a:r>
            <a:r>
              <a:rPr lang="zh-CN" altLang="en-US" sz="3600" b="1" dirty="0" smtClean="0">
                <a:latin typeface="华文新魏" panose="02010800040101010101" pitchFamily="2" charset="-122"/>
                <a:ea typeface="华文新魏" panose="02010800040101010101" pitchFamily="2" charset="-122"/>
              </a:rPr>
              <a:t>定级注意事项</a:t>
            </a:r>
            <a:endParaRPr lang="zh-CN" altLang="en-US" sz="3600" dirty="0"/>
          </a:p>
        </p:txBody>
      </p:sp>
    </p:spTree>
    <p:extLst>
      <p:ext uri="{BB962C8B-B14F-4D97-AF65-F5344CB8AC3E}">
        <p14:creationId xmlns:p14="http://schemas.microsoft.com/office/powerpoint/2010/main" val="580334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p:txBody>
          <a:bodyPr>
            <a:normAutofit fontScale="90000"/>
          </a:bodyPr>
          <a:lstStyle/>
          <a:p>
            <a:r>
              <a:rPr lang="zh-CN" altLang="en-US" b="1" dirty="0" smtClean="0">
                <a:latin typeface="+mj-ea"/>
              </a:rPr>
              <a:t>第四章 </a:t>
            </a:r>
            <a:r>
              <a:rPr lang="zh-CN" altLang="en-US" sz="3600" b="1" dirty="0">
                <a:latin typeface="+mj-ea"/>
              </a:rPr>
              <a:t>信息安全等级保护工作步骤</a:t>
            </a:r>
            <a:r>
              <a:rPr lang="en-US" altLang="zh-CN" b="1" dirty="0">
                <a:latin typeface="+mj-ea"/>
              </a:rPr>
              <a:t/>
            </a:r>
            <a:br>
              <a:rPr lang="en-US" altLang="zh-CN" b="1" dirty="0">
                <a:latin typeface="+mj-ea"/>
              </a:rPr>
            </a:br>
            <a:r>
              <a:rPr lang="en-US" altLang="zh-CN" sz="3600" b="1" dirty="0" smtClean="0">
                <a:latin typeface="+mj-ea"/>
              </a:rPr>
              <a:t>-----</a:t>
            </a:r>
            <a:r>
              <a:rPr lang="zh-CN" altLang="en-US" sz="3600" b="1" dirty="0" smtClean="0">
                <a:latin typeface="+mj-ea"/>
              </a:rPr>
              <a:t>常见系统等级划分情况</a:t>
            </a:r>
            <a:endParaRPr lang="zh-CN" altLang="en-US" sz="3600" dirty="0"/>
          </a:p>
        </p:txBody>
      </p:sp>
      <p:graphicFrame>
        <p:nvGraphicFramePr>
          <p:cNvPr id="2" name="表格 1"/>
          <p:cNvGraphicFramePr>
            <a:graphicFrameLocks noGrp="1"/>
          </p:cNvGraphicFramePr>
          <p:nvPr>
            <p:extLst>
              <p:ext uri="{D42A27DB-BD31-4B8C-83A1-F6EECF244321}">
                <p14:modId xmlns:p14="http://schemas.microsoft.com/office/powerpoint/2010/main" val="739922049"/>
              </p:ext>
            </p:extLst>
          </p:nvPr>
        </p:nvGraphicFramePr>
        <p:xfrm>
          <a:off x="179512" y="1700808"/>
          <a:ext cx="8784976" cy="5013397"/>
        </p:xfrm>
        <a:graphic>
          <a:graphicData uri="http://schemas.openxmlformats.org/drawingml/2006/table">
            <a:tbl>
              <a:tblPr firstRow="1" bandRow="1">
                <a:tableStyleId>{5C22544A-7EE6-4342-B048-85BDC9FD1C3A}</a:tableStyleId>
              </a:tblPr>
              <a:tblGrid>
                <a:gridCol w="825365"/>
                <a:gridCol w="4227179"/>
                <a:gridCol w="3732432"/>
              </a:tblGrid>
              <a:tr h="335582">
                <a:tc>
                  <a:txBody>
                    <a:bodyPr/>
                    <a:lstStyle/>
                    <a:p>
                      <a:r>
                        <a:rPr lang="zh-CN" altLang="en-US" sz="1800" dirty="0" smtClean="0"/>
                        <a:t>级别</a:t>
                      </a:r>
                      <a:endParaRPr lang="zh-CN" altLang="en-US" sz="1800" dirty="0"/>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t>适用范围</a:t>
                      </a:r>
                      <a:endParaRPr lang="zh-CN" altLang="en-US" sz="1800" dirty="0"/>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800" dirty="0" smtClean="0"/>
                        <a:t>常见系统</a:t>
                      </a:r>
                      <a:endParaRPr lang="zh-CN" altLang="en-US" sz="1800" dirty="0"/>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7268">
                <a:tc>
                  <a:txBody>
                    <a:bodyPr/>
                    <a:lstStyle/>
                    <a:p>
                      <a:pPr algn="ctr"/>
                      <a:r>
                        <a:rPr lang="zh-CN" altLang="en-US" sz="1400" dirty="0" smtClean="0"/>
                        <a:t>第一级</a:t>
                      </a:r>
                      <a:endParaRPr lang="zh-CN" altLang="en-US" sz="1400" dirty="0"/>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solidFill>
                            <a:srgbClr val="FF0000"/>
                          </a:solidFill>
                          <a:latin typeface="宋体" pitchFamily="2" charset="-122"/>
                          <a:ea typeface="宋体" pitchFamily="2" charset="-122"/>
                        </a:rPr>
                        <a:t>适用于小型私营、个体企业、中小学、乡镇所属信息系统、县级单位中一般的信息系统。</a:t>
                      </a:r>
                      <a:endParaRPr lang="zh-CN" altLang="en-US" sz="1400" dirty="0">
                        <a:solidFill>
                          <a:srgbClr val="FF0000"/>
                        </a:solidFill>
                      </a:endParaRP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CN" altLang="en-US" sz="1400" dirty="0">
                        <a:solidFill>
                          <a:schemeClr val="tx1">
                            <a:lumMod val="95000"/>
                            <a:lumOff val="5000"/>
                          </a:schemeClr>
                        </a:solidFill>
                      </a:endParaRP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7152">
                <a:tc>
                  <a:txBody>
                    <a:bodyPr/>
                    <a:lstStyle/>
                    <a:p>
                      <a:pPr algn="ctr"/>
                      <a:r>
                        <a:rPr lang="zh-CN" altLang="en-US" sz="1400" kern="1200" dirty="0" smtClean="0">
                          <a:solidFill>
                            <a:schemeClr val="dk1"/>
                          </a:solidFill>
                          <a:latin typeface="+mn-lt"/>
                          <a:ea typeface="+mn-ea"/>
                          <a:cs typeface="+mn-cs"/>
                        </a:rPr>
                        <a:t>第二级</a:t>
                      </a:r>
                      <a:endParaRPr lang="zh-CN" altLang="en-US" sz="1400" kern="1200" dirty="0">
                        <a:solidFill>
                          <a:schemeClr val="dk1"/>
                        </a:solidFill>
                        <a:latin typeface="+mn-lt"/>
                        <a:ea typeface="+mn-ea"/>
                        <a:cs typeface="+mn-cs"/>
                      </a:endParaRP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95000"/>
                              <a:lumOff val="5000"/>
                            </a:schemeClr>
                          </a:solidFill>
                          <a:latin typeface="宋体" pitchFamily="2" charset="-122"/>
                          <a:ea typeface="宋体" pitchFamily="2" charset="-122"/>
                        </a:rPr>
                        <a:t>适用于县级某些单位中的重要信息系统；地市级以上国家机关、企事业单位内部一般的信息系统。例如非涉及工作秘密、商业秘密、敏感信息的办公系统和管理系统等。</a:t>
                      </a:r>
                      <a:endParaRPr lang="zh-CN" altLang="en-US" sz="1400" dirty="0">
                        <a:solidFill>
                          <a:schemeClr val="tx1">
                            <a:lumMod val="95000"/>
                            <a:lumOff val="5000"/>
                          </a:schemeClr>
                        </a:solidFill>
                      </a:endParaRP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solidFill>
                            <a:schemeClr val="tx1">
                              <a:lumMod val="95000"/>
                              <a:lumOff val="5000"/>
                            </a:schemeClr>
                          </a:solidFill>
                        </a:rPr>
                        <a:t>学校网站系统、某市交通运输管理局的办公自动化系统、某市机动车驾驶员培训管理信息系统、某市汽车综检视频监控及联网系统、二甲医院信息系统、地市级政府单位门户网站</a:t>
                      </a:r>
                      <a:r>
                        <a:rPr lang="en-US" altLang="zh-CN" sz="1400" dirty="0" smtClean="0">
                          <a:solidFill>
                            <a:schemeClr val="tx1">
                              <a:lumMod val="95000"/>
                              <a:lumOff val="5000"/>
                            </a:schemeClr>
                          </a:solidFill>
                        </a:rPr>
                        <a:t>……</a:t>
                      </a:r>
                      <a:endParaRPr lang="zh-CN" altLang="en-US" sz="1400" dirty="0">
                        <a:solidFill>
                          <a:schemeClr val="tx1">
                            <a:lumMod val="95000"/>
                            <a:lumOff val="5000"/>
                          </a:schemeClr>
                        </a:solidFill>
                      </a:endParaRP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2168">
                <a:tc>
                  <a:txBody>
                    <a:bodyPr/>
                    <a:lstStyle/>
                    <a:p>
                      <a:pPr algn="ctr"/>
                      <a:r>
                        <a:rPr lang="zh-CN" altLang="en-US" sz="1400" dirty="0" smtClean="0"/>
                        <a:t>第三级</a:t>
                      </a:r>
                      <a:endParaRPr lang="zh-CN" altLang="en-US" sz="1400" dirty="0"/>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chemeClr val="tx1">
                              <a:lumMod val="95000"/>
                              <a:lumOff val="5000"/>
                            </a:schemeClr>
                          </a:solidFill>
                          <a:latin typeface="宋体" pitchFamily="2" charset="-122"/>
                          <a:ea typeface="宋体" pitchFamily="2" charset="-122"/>
                        </a:rPr>
                        <a:t>一般适用于地市级以上国家机关、企业、事业单位内部重要的信息系统，例如涉及工作秘密、商业秘密、敏感信息的办公系统和管理系统；跨省或全国联网运行的用于生产、调度、管理、指挥、作业、控制等方面的重要信息系统以及这类系统在省、地市的分支系统；中央各部委、省（区、市）门户网站和重要网站；跨省联接的网络系统等。</a:t>
                      </a:r>
                      <a:endParaRPr lang="zh-CN" altLang="en-US" sz="1400" dirty="0">
                        <a:solidFill>
                          <a:schemeClr val="tx1">
                            <a:lumMod val="95000"/>
                            <a:lumOff val="5000"/>
                          </a:schemeClr>
                        </a:solidFill>
                      </a:endParaRP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dirty="0" smtClean="0">
                          <a:solidFill>
                            <a:schemeClr val="tx1">
                              <a:lumMod val="95000"/>
                              <a:lumOff val="5000"/>
                            </a:schemeClr>
                          </a:solidFill>
                        </a:rPr>
                        <a:t>某市交通运输局的运营车辆</a:t>
                      </a:r>
                      <a:r>
                        <a:rPr lang="en-US" altLang="zh-CN" sz="1400" dirty="0" smtClean="0">
                          <a:solidFill>
                            <a:schemeClr val="tx1">
                              <a:lumMod val="95000"/>
                              <a:lumOff val="5000"/>
                            </a:schemeClr>
                          </a:solidFill>
                        </a:rPr>
                        <a:t>GPS</a:t>
                      </a:r>
                      <a:r>
                        <a:rPr lang="zh-CN" altLang="en-US" sz="1400" dirty="0" smtClean="0">
                          <a:solidFill>
                            <a:schemeClr val="tx1">
                              <a:lumMod val="95000"/>
                              <a:lumOff val="5000"/>
                            </a:schemeClr>
                          </a:solidFill>
                        </a:rPr>
                        <a:t>监控系统、某市数字档案馆（政务网）系统、某市档案局的电子文件中心管理系统、某市三甲医院的医学信息系统（</a:t>
                      </a:r>
                      <a:r>
                        <a:rPr lang="en-US" altLang="zh-CN" sz="1400" dirty="0" smtClean="0">
                          <a:solidFill>
                            <a:schemeClr val="tx1">
                              <a:lumMod val="95000"/>
                              <a:lumOff val="5000"/>
                            </a:schemeClr>
                          </a:solidFill>
                        </a:rPr>
                        <a:t>HIS</a:t>
                      </a:r>
                      <a:r>
                        <a:rPr lang="zh-CN" altLang="en-US" sz="1400" dirty="0" smtClean="0">
                          <a:solidFill>
                            <a:schemeClr val="tx1">
                              <a:lumMod val="95000"/>
                              <a:lumOff val="5000"/>
                            </a:schemeClr>
                          </a:solidFill>
                        </a:rPr>
                        <a:t>）、某航空公司的核心业务系统</a:t>
                      </a:r>
                      <a:r>
                        <a:rPr lang="en-US" altLang="zh-CN" sz="1400" dirty="0" smtClean="0">
                          <a:solidFill>
                            <a:schemeClr val="tx1">
                              <a:lumMod val="95000"/>
                              <a:lumOff val="5000"/>
                            </a:schemeClr>
                          </a:solidFill>
                        </a:rPr>
                        <a:t>FOC</a:t>
                      </a:r>
                      <a:r>
                        <a:rPr lang="zh-CN" altLang="en-US" sz="1400" dirty="0" smtClean="0">
                          <a:solidFill>
                            <a:schemeClr val="tx1">
                              <a:lumMod val="95000"/>
                              <a:lumOff val="5000"/>
                            </a:schemeClr>
                          </a:solidFill>
                        </a:rPr>
                        <a:t>、某市社保局社保业务系统、建行深圳分行一级分行网络系统、某证券公司的集中交易系统</a:t>
                      </a:r>
                      <a:r>
                        <a:rPr lang="en-US" altLang="zh-CN" sz="1400" dirty="0" smtClean="0">
                          <a:solidFill>
                            <a:schemeClr val="tx1">
                              <a:lumMod val="95000"/>
                              <a:lumOff val="5000"/>
                            </a:schemeClr>
                          </a:solidFill>
                        </a:rPr>
                        <a:t>……</a:t>
                      </a:r>
                      <a:endParaRPr lang="zh-CN" altLang="en-US" sz="1400" dirty="0">
                        <a:solidFill>
                          <a:schemeClr val="tx1">
                            <a:lumMod val="95000"/>
                            <a:lumOff val="5000"/>
                          </a:schemeClr>
                        </a:solidFill>
                      </a:endParaRP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algn="ctr"/>
                      <a:r>
                        <a:rPr lang="zh-CN" altLang="en-US" sz="1400" dirty="0" smtClean="0"/>
                        <a:t>第四级</a:t>
                      </a:r>
                      <a:endParaRPr lang="zh-CN" altLang="en-US" sz="1400" dirty="0"/>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tx1">
                              <a:lumMod val="95000"/>
                              <a:lumOff val="5000"/>
                            </a:schemeClr>
                          </a:solidFill>
                          <a:latin typeface="宋体" pitchFamily="2" charset="-122"/>
                          <a:ea typeface="宋体" pitchFamily="2" charset="-122"/>
                          <a:cs typeface="+mn-cs"/>
                        </a:rPr>
                        <a:t>一般适用于国家重要领域、部门中涉及国计民生、国家利益、国家安全，影响社会稳定的核心系统。</a:t>
                      </a: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1400" kern="1200" dirty="0" smtClean="0">
                          <a:solidFill>
                            <a:schemeClr val="tx1">
                              <a:lumMod val="95000"/>
                              <a:lumOff val="5000"/>
                            </a:schemeClr>
                          </a:solidFill>
                          <a:latin typeface="宋体" pitchFamily="2" charset="-122"/>
                          <a:ea typeface="宋体" pitchFamily="2" charset="-122"/>
                          <a:cs typeface="+mn-cs"/>
                        </a:rPr>
                        <a:t>电力生产控制系统、银行核心业务系统、电信骨干传输网、铁路客票系统、列车指挥调度系统等。 </a:t>
                      </a:r>
                      <a:endParaRPr lang="en-US" altLang="zh-CN" sz="1400" dirty="0" smtClean="0">
                        <a:solidFill>
                          <a:schemeClr val="tx1">
                            <a:lumMod val="95000"/>
                            <a:lumOff val="5000"/>
                          </a:schemeClr>
                        </a:solidFill>
                      </a:endParaRPr>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569">
                <a:tc>
                  <a:txBody>
                    <a:bodyPr/>
                    <a:lstStyle/>
                    <a:p>
                      <a:pPr algn="ctr"/>
                      <a:r>
                        <a:rPr lang="zh-CN" altLang="en-US" sz="1400" dirty="0" smtClean="0"/>
                        <a:t>第五级</a:t>
                      </a:r>
                      <a:endParaRPr lang="zh-CN" altLang="en-US" sz="1400" dirty="0"/>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dirty="0" smtClean="0">
                          <a:solidFill>
                            <a:srgbClr val="FF0000"/>
                          </a:solidFill>
                          <a:latin typeface="宋体" pitchFamily="2" charset="-122"/>
                        </a:rPr>
                        <a:t>主要对象是国防、军队的系统，直接由公安部测评。</a:t>
                      </a:r>
                      <a:endParaRPr lang="zh-CN" altLang="en-US" sz="1400" dirty="0"/>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CN" sz="1400" dirty="0" smtClean="0"/>
                    </a:p>
                  </a:txBody>
                  <a:tcPr marL="91433" marR="91433"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6814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1" name="Rectangle 26"/>
          <p:cNvSpPr>
            <a:spLocks noGrp="1" noChangeArrowheads="1"/>
          </p:cNvSpPr>
          <p:nvPr>
            <p:ph type="body" idx="1"/>
          </p:nvPr>
        </p:nvSpPr>
        <p:spPr>
          <a:xfrm>
            <a:off x="467544" y="2132856"/>
            <a:ext cx="8077200" cy="4464496"/>
          </a:xfrm>
          <a:noFill/>
        </p:spPr>
        <p:txBody>
          <a:bodyPr>
            <a:normAutofit lnSpcReduction="10000"/>
          </a:bodyPr>
          <a:lstStyle/>
          <a:p>
            <a:pPr eaLnBrk="1" hangingPunct="1">
              <a:lnSpc>
                <a:spcPct val="90000"/>
              </a:lnSpc>
              <a:buFont typeface="Wingdings" pitchFamily="2" charset="2"/>
              <a:buNone/>
            </a:pPr>
            <a:r>
              <a:rPr lang="zh-CN" altLang="en-US" sz="2800" b="1" dirty="0" smtClean="0">
                <a:solidFill>
                  <a:srgbClr val="FF0000"/>
                </a:solidFill>
              </a:rPr>
              <a:t>二级特点：</a:t>
            </a:r>
            <a:r>
              <a:rPr lang="zh-CN" altLang="en-US" sz="2000" dirty="0" smtClean="0">
                <a:solidFill>
                  <a:srgbClr val="FF0000"/>
                </a:solidFill>
              </a:rPr>
              <a:t>与核心业务无关</a:t>
            </a:r>
            <a:endParaRPr lang="en-US" altLang="zh-CN" sz="2000" dirty="0" smtClean="0">
              <a:solidFill>
                <a:srgbClr val="FF0000"/>
              </a:solidFill>
            </a:endParaRPr>
          </a:p>
          <a:p>
            <a:pPr indent="0" eaLnBrk="1" hangingPunct="1">
              <a:lnSpc>
                <a:spcPct val="90000"/>
              </a:lnSpc>
              <a:buNone/>
            </a:pPr>
            <a:r>
              <a:rPr lang="zh-CN" altLang="en-US" sz="2000" b="1" dirty="0">
                <a:solidFill>
                  <a:srgbClr val="FF0000"/>
                </a:solidFill>
              </a:rPr>
              <a:t>服务范围</a:t>
            </a:r>
            <a:r>
              <a:rPr lang="en-US" altLang="zh-CN" sz="2000" b="0" dirty="0">
                <a:solidFill>
                  <a:srgbClr val="FF0000"/>
                </a:solidFill>
              </a:rPr>
              <a:t>----</a:t>
            </a:r>
            <a:r>
              <a:rPr lang="zh-CN" altLang="en-US" sz="2000" b="0" dirty="0">
                <a:solidFill>
                  <a:srgbClr val="FF0000"/>
                </a:solidFill>
              </a:rPr>
              <a:t>往往只是地市内或者单位本身</a:t>
            </a:r>
            <a:endParaRPr lang="en-US" altLang="zh-CN" sz="2000" b="0" dirty="0">
              <a:solidFill>
                <a:srgbClr val="FF0000"/>
              </a:solidFill>
            </a:endParaRPr>
          </a:p>
          <a:p>
            <a:pPr indent="0" eaLnBrk="1" hangingPunct="1">
              <a:lnSpc>
                <a:spcPct val="90000"/>
              </a:lnSpc>
              <a:buNone/>
            </a:pPr>
            <a:r>
              <a:rPr lang="zh-CN" altLang="en-US" sz="2000" b="1" dirty="0">
                <a:solidFill>
                  <a:srgbClr val="FF0000"/>
                </a:solidFill>
              </a:rPr>
              <a:t>服务对象</a:t>
            </a:r>
            <a:r>
              <a:rPr lang="en-US" altLang="zh-CN" sz="2000" b="0" dirty="0">
                <a:solidFill>
                  <a:srgbClr val="FF0000"/>
                </a:solidFill>
              </a:rPr>
              <a:t>----</a:t>
            </a:r>
            <a:r>
              <a:rPr lang="zh-CN" altLang="en-US" sz="2000" b="0" dirty="0">
                <a:solidFill>
                  <a:srgbClr val="FF0000"/>
                </a:solidFill>
              </a:rPr>
              <a:t>单位内部人员或某业务相关公众</a:t>
            </a:r>
            <a:endParaRPr lang="en-US" altLang="zh-CN" sz="2000" b="0" dirty="0">
              <a:solidFill>
                <a:srgbClr val="FF0000"/>
              </a:solidFill>
            </a:endParaRPr>
          </a:p>
          <a:p>
            <a:pPr indent="0" eaLnBrk="1" hangingPunct="1">
              <a:lnSpc>
                <a:spcPct val="90000"/>
              </a:lnSpc>
              <a:buNone/>
            </a:pPr>
            <a:r>
              <a:rPr lang="zh-CN" altLang="en-US" sz="2000" b="1" dirty="0">
                <a:solidFill>
                  <a:srgbClr val="FF0000"/>
                </a:solidFill>
              </a:rPr>
              <a:t>网络平台覆盖范围</a:t>
            </a:r>
            <a:r>
              <a:rPr lang="en-US" altLang="zh-CN" sz="2000" b="0" dirty="0">
                <a:solidFill>
                  <a:srgbClr val="FF0000"/>
                </a:solidFill>
              </a:rPr>
              <a:t>----</a:t>
            </a:r>
            <a:r>
              <a:rPr lang="zh-CN" altLang="en-US" sz="2000" b="0" dirty="0">
                <a:solidFill>
                  <a:srgbClr val="FF0000"/>
                </a:solidFill>
              </a:rPr>
              <a:t>局域网</a:t>
            </a:r>
            <a:endParaRPr lang="en-US" altLang="zh-CN" sz="2000" b="0" dirty="0">
              <a:solidFill>
                <a:srgbClr val="FF0000"/>
              </a:solidFill>
            </a:endParaRPr>
          </a:p>
          <a:p>
            <a:pPr indent="0" eaLnBrk="1" hangingPunct="1">
              <a:lnSpc>
                <a:spcPct val="90000"/>
              </a:lnSpc>
              <a:buNone/>
            </a:pPr>
            <a:r>
              <a:rPr lang="zh-CN" altLang="en-US" sz="2000" b="1" dirty="0">
                <a:solidFill>
                  <a:srgbClr val="FF0000"/>
                </a:solidFill>
              </a:rPr>
              <a:t>与其他系统关系</a:t>
            </a:r>
            <a:r>
              <a:rPr lang="en-US" altLang="zh-CN" sz="2000" b="0" dirty="0" smtClean="0">
                <a:solidFill>
                  <a:srgbClr val="FF0000"/>
                </a:solidFill>
              </a:rPr>
              <a:t>-----</a:t>
            </a:r>
            <a:r>
              <a:rPr lang="zh-CN" altLang="en-US" sz="2000" b="0" dirty="0" smtClean="0">
                <a:solidFill>
                  <a:srgbClr val="FF0000"/>
                </a:solidFill>
              </a:rPr>
              <a:t>紧与</a:t>
            </a:r>
            <a:r>
              <a:rPr lang="zh-CN" altLang="en-US" sz="2000" b="0" dirty="0">
                <a:solidFill>
                  <a:srgbClr val="FF0000"/>
                </a:solidFill>
              </a:rPr>
              <a:t>内部其他系统有数据交互，不会与外单位或其他行业核心系统有</a:t>
            </a:r>
            <a:r>
              <a:rPr lang="zh-CN" altLang="en-US" sz="2000" b="0" dirty="0" smtClean="0">
                <a:solidFill>
                  <a:srgbClr val="FF0000"/>
                </a:solidFill>
              </a:rPr>
              <a:t>交互</a:t>
            </a:r>
            <a:endParaRPr lang="en-US" altLang="zh-CN" sz="2000" b="0" dirty="0" smtClean="0">
              <a:solidFill>
                <a:srgbClr val="FF0000"/>
              </a:solidFill>
            </a:endParaRPr>
          </a:p>
          <a:p>
            <a:pPr indent="0" eaLnBrk="1" hangingPunct="1">
              <a:lnSpc>
                <a:spcPct val="90000"/>
              </a:lnSpc>
              <a:buNone/>
            </a:pPr>
            <a:endParaRPr lang="en-US" altLang="zh-CN" sz="2000" dirty="0">
              <a:solidFill>
                <a:srgbClr val="FF0000"/>
              </a:solidFill>
            </a:endParaRPr>
          </a:p>
          <a:p>
            <a:pPr>
              <a:lnSpc>
                <a:spcPct val="90000"/>
              </a:lnSpc>
              <a:buNone/>
            </a:pPr>
            <a:r>
              <a:rPr lang="zh-CN" altLang="en-US" sz="3200" b="1" dirty="0" smtClean="0">
                <a:solidFill>
                  <a:srgbClr val="FF0000"/>
                </a:solidFill>
              </a:rPr>
              <a:t>三级特点</a:t>
            </a:r>
            <a:r>
              <a:rPr lang="zh-CN" altLang="en-US" sz="3200" b="1" dirty="0">
                <a:solidFill>
                  <a:srgbClr val="FF0000"/>
                </a:solidFill>
              </a:rPr>
              <a:t>：</a:t>
            </a:r>
            <a:r>
              <a:rPr lang="zh-CN" altLang="en-US" sz="2000" dirty="0">
                <a:solidFill>
                  <a:srgbClr val="FF0000"/>
                </a:solidFill>
              </a:rPr>
              <a:t>与业务密切相关的</a:t>
            </a:r>
            <a:endParaRPr lang="en-US" altLang="zh-CN" sz="2000" dirty="0">
              <a:solidFill>
                <a:srgbClr val="FF0000"/>
              </a:solidFill>
            </a:endParaRPr>
          </a:p>
          <a:p>
            <a:pPr indent="0">
              <a:lnSpc>
                <a:spcPct val="90000"/>
              </a:lnSpc>
              <a:buNone/>
            </a:pPr>
            <a:r>
              <a:rPr lang="zh-CN" altLang="en-US" sz="2000" b="1" dirty="0">
                <a:solidFill>
                  <a:srgbClr val="FF0000"/>
                </a:solidFill>
              </a:rPr>
              <a:t>服务范围</a:t>
            </a:r>
            <a:r>
              <a:rPr lang="en-US" altLang="zh-CN" sz="2000" dirty="0">
                <a:solidFill>
                  <a:srgbClr val="FF0000"/>
                </a:solidFill>
              </a:rPr>
              <a:t>----</a:t>
            </a:r>
            <a:r>
              <a:rPr lang="zh-CN" altLang="en-US" sz="2000" dirty="0">
                <a:solidFill>
                  <a:srgbClr val="FF0000"/>
                </a:solidFill>
              </a:rPr>
              <a:t>跨地、跨省甚至全国范围内</a:t>
            </a:r>
            <a:endParaRPr lang="en-US" altLang="zh-CN" sz="2000" dirty="0">
              <a:solidFill>
                <a:srgbClr val="FF0000"/>
              </a:solidFill>
            </a:endParaRPr>
          </a:p>
          <a:p>
            <a:pPr indent="0">
              <a:lnSpc>
                <a:spcPct val="90000"/>
              </a:lnSpc>
              <a:buNone/>
            </a:pPr>
            <a:r>
              <a:rPr lang="zh-CN" altLang="en-US" sz="2000" b="1" dirty="0">
                <a:solidFill>
                  <a:srgbClr val="FF0000"/>
                </a:solidFill>
              </a:rPr>
              <a:t>服务对象</a:t>
            </a:r>
            <a:r>
              <a:rPr lang="en-US" altLang="zh-CN" sz="2000" dirty="0">
                <a:solidFill>
                  <a:srgbClr val="FF0000"/>
                </a:solidFill>
              </a:rPr>
              <a:t>----</a:t>
            </a:r>
            <a:r>
              <a:rPr lang="zh-CN" altLang="en-US" sz="2000" dirty="0">
                <a:solidFill>
                  <a:srgbClr val="FF0000"/>
                </a:solidFill>
              </a:rPr>
              <a:t>单位内部人员</a:t>
            </a:r>
            <a:r>
              <a:rPr lang="en-US" altLang="zh-CN" sz="2000" dirty="0">
                <a:solidFill>
                  <a:srgbClr val="FF0000"/>
                </a:solidFill>
              </a:rPr>
              <a:t>+</a:t>
            </a:r>
            <a:r>
              <a:rPr lang="zh-CN" altLang="en-US" sz="2000" dirty="0">
                <a:solidFill>
                  <a:srgbClr val="FF0000"/>
                </a:solidFill>
              </a:rPr>
              <a:t>不特定的社会公众</a:t>
            </a:r>
            <a:endParaRPr lang="en-US" altLang="zh-CN" sz="2000" dirty="0">
              <a:solidFill>
                <a:srgbClr val="FF0000"/>
              </a:solidFill>
            </a:endParaRPr>
          </a:p>
          <a:p>
            <a:pPr indent="0">
              <a:lnSpc>
                <a:spcPct val="90000"/>
              </a:lnSpc>
              <a:buNone/>
            </a:pPr>
            <a:r>
              <a:rPr lang="zh-CN" altLang="en-US" sz="2000" b="1" dirty="0">
                <a:solidFill>
                  <a:srgbClr val="FF0000"/>
                </a:solidFill>
              </a:rPr>
              <a:t>网络平台覆盖范围</a:t>
            </a:r>
            <a:r>
              <a:rPr lang="en-US" altLang="zh-CN" sz="2000" dirty="0">
                <a:solidFill>
                  <a:srgbClr val="FF0000"/>
                </a:solidFill>
              </a:rPr>
              <a:t>----</a:t>
            </a:r>
            <a:r>
              <a:rPr lang="zh-CN" altLang="en-US" sz="2000" dirty="0">
                <a:solidFill>
                  <a:srgbClr val="FF0000"/>
                </a:solidFill>
              </a:rPr>
              <a:t>局域网</a:t>
            </a:r>
            <a:r>
              <a:rPr lang="en-US" altLang="zh-CN" sz="2000" dirty="0">
                <a:solidFill>
                  <a:srgbClr val="FF0000"/>
                </a:solidFill>
              </a:rPr>
              <a:t>+</a:t>
            </a:r>
            <a:r>
              <a:rPr lang="zh-CN" altLang="en-US" sz="2000" dirty="0">
                <a:solidFill>
                  <a:srgbClr val="FF0000"/>
                </a:solidFill>
              </a:rPr>
              <a:t>城域网</a:t>
            </a:r>
            <a:r>
              <a:rPr lang="en-US" altLang="zh-CN" sz="2000" dirty="0">
                <a:solidFill>
                  <a:srgbClr val="FF0000"/>
                </a:solidFill>
              </a:rPr>
              <a:t>+</a:t>
            </a:r>
            <a:r>
              <a:rPr lang="zh-CN" altLang="en-US" sz="2000" dirty="0">
                <a:solidFill>
                  <a:srgbClr val="FF0000"/>
                </a:solidFill>
              </a:rPr>
              <a:t>广域网</a:t>
            </a:r>
            <a:endParaRPr lang="en-US" altLang="zh-CN" sz="2000" dirty="0">
              <a:solidFill>
                <a:srgbClr val="FF0000"/>
              </a:solidFill>
            </a:endParaRPr>
          </a:p>
          <a:p>
            <a:pPr indent="0">
              <a:lnSpc>
                <a:spcPct val="90000"/>
              </a:lnSpc>
              <a:buNone/>
            </a:pPr>
            <a:r>
              <a:rPr lang="zh-CN" altLang="en-US" sz="2000" b="1" dirty="0">
                <a:solidFill>
                  <a:srgbClr val="FF0000"/>
                </a:solidFill>
              </a:rPr>
              <a:t>与其他系统关系</a:t>
            </a:r>
            <a:r>
              <a:rPr lang="en-US" altLang="zh-CN" sz="2000" dirty="0">
                <a:solidFill>
                  <a:srgbClr val="FF0000"/>
                </a:solidFill>
              </a:rPr>
              <a:t>-----</a:t>
            </a:r>
            <a:r>
              <a:rPr lang="zh-CN" altLang="en-US" sz="2000" dirty="0">
                <a:solidFill>
                  <a:srgbClr val="FF0000"/>
                </a:solidFill>
              </a:rPr>
              <a:t>与本行业其他单位或其他行业核心系统有数据交互</a:t>
            </a:r>
          </a:p>
          <a:p>
            <a:pPr indent="0" eaLnBrk="1" hangingPunct="1">
              <a:lnSpc>
                <a:spcPct val="90000"/>
              </a:lnSpc>
              <a:buNone/>
            </a:pPr>
            <a:endParaRPr lang="zh-CN" altLang="en-US" sz="2000" b="0" dirty="0">
              <a:solidFill>
                <a:srgbClr val="FF0000"/>
              </a:solidFill>
            </a:endParaRPr>
          </a:p>
        </p:txBody>
      </p:sp>
      <p:sp>
        <p:nvSpPr>
          <p:cNvPr id="15"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常见二、三级系统特点</a:t>
            </a:r>
            <a:endParaRPr lang="zh-CN" altLang="en-US" sz="3600" dirty="0"/>
          </a:p>
        </p:txBody>
      </p:sp>
    </p:spTree>
    <p:extLst>
      <p:ext uri="{BB962C8B-B14F-4D97-AF65-F5344CB8AC3E}">
        <p14:creationId xmlns:p14="http://schemas.microsoft.com/office/powerpoint/2010/main" val="95943954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804" y="2144751"/>
            <a:ext cx="8568952" cy="4293483"/>
          </a:xfrm>
          <a:prstGeom prst="rect">
            <a:avLst/>
          </a:prstGeom>
          <a:noFill/>
        </p:spPr>
        <p:txBody>
          <a:bodyPr wrap="square" rtlCol="0">
            <a:spAutoFit/>
          </a:bodyPr>
          <a:lstStyle/>
          <a:p>
            <a:pPr>
              <a:lnSpc>
                <a:spcPct val="150000"/>
              </a:lnSpc>
              <a:spcBef>
                <a:spcPts val="600"/>
              </a:spcBef>
              <a:spcAft>
                <a:spcPts val="600"/>
              </a:spcAft>
            </a:pPr>
            <a:r>
              <a:rPr lang="zh-CN" altLang="en-US" sz="2800" dirty="0"/>
              <a:t>第一步：</a:t>
            </a:r>
            <a:r>
              <a:rPr lang="zh-CN" altLang="en-US" sz="2800" b="1" dirty="0"/>
              <a:t>定级（包括评审与审批。 ）</a:t>
            </a:r>
            <a:endParaRPr lang="en-US" altLang="zh-CN" sz="2800" b="1" dirty="0"/>
          </a:p>
          <a:p>
            <a:pPr>
              <a:lnSpc>
                <a:spcPct val="150000"/>
              </a:lnSpc>
              <a:spcBef>
                <a:spcPts val="600"/>
              </a:spcBef>
              <a:spcAft>
                <a:spcPts val="600"/>
              </a:spcAft>
            </a:pPr>
            <a:r>
              <a:rPr lang="zh-CN" altLang="en-US" sz="2800" dirty="0"/>
              <a:t>第二步：</a:t>
            </a:r>
            <a:r>
              <a:rPr lang="zh-CN" altLang="en-US" sz="2800" b="1" dirty="0">
                <a:solidFill>
                  <a:srgbClr val="FF0000"/>
                </a:solidFill>
                <a:latin typeface="+mj-ea"/>
              </a:rPr>
              <a:t>备案（二级以上信息系统）</a:t>
            </a:r>
            <a:endParaRPr lang="en-US" altLang="zh-CN" sz="2800" b="1" dirty="0">
              <a:solidFill>
                <a:srgbClr val="FF0000"/>
              </a:solidFill>
              <a:latin typeface="+mj-ea"/>
            </a:endParaRPr>
          </a:p>
          <a:p>
            <a:pPr>
              <a:lnSpc>
                <a:spcPct val="150000"/>
              </a:lnSpc>
              <a:spcBef>
                <a:spcPts val="600"/>
              </a:spcBef>
              <a:spcAft>
                <a:spcPts val="600"/>
              </a:spcAft>
            </a:pPr>
            <a:r>
              <a:rPr lang="zh-CN" altLang="en-US" sz="2800" dirty="0"/>
              <a:t>第三步：</a:t>
            </a:r>
            <a:r>
              <a:rPr lang="zh-CN" altLang="en-US" sz="2800" b="1" dirty="0">
                <a:latin typeface="+mj-ea"/>
              </a:rPr>
              <a:t>建设</a:t>
            </a:r>
            <a:r>
              <a:rPr lang="en-US" altLang="zh-CN" sz="2800" b="1" dirty="0">
                <a:latin typeface="+mj-ea"/>
              </a:rPr>
              <a:t>/</a:t>
            </a:r>
            <a:r>
              <a:rPr lang="zh-CN" altLang="en-US" sz="2800" b="1" dirty="0">
                <a:latin typeface="+mj-ea"/>
              </a:rPr>
              <a:t>整改（</a:t>
            </a:r>
            <a:r>
              <a:rPr lang="zh-CN" altLang="en-US" sz="2800" b="1" dirty="0"/>
              <a:t>按条件选择产品</a:t>
            </a:r>
            <a:r>
              <a:rPr lang="zh-CN" altLang="en-US" sz="2800" b="1" dirty="0">
                <a:latin typeface="+mj-ea"/>
              </a:rPr>
              <a:t>）</a:t>
            </a:r>
            <a:endParaRPr lang="en-US" altLang="zh-CN" sz="2800" b="1" dirty="0">
              <a:latin typeface="+mj-ea"/>
            </a:endParaRPr>
          </a:p>
          <a:p>
            <a:pPr>
              <a:lnSpc>
                <a:spcPct val="150000"/>
              </a:lnSpc>
              <a:spcBef>
                <a:spcPts val="600"/>
              </a:spcBef>
              <a:spcAft>
                <a:spcPts val="600"/>
              </a:spcAft>
            </a:pPr>
            <a:r>
              <a:rPr lang="zh-CN" altLang="en-US" sz="2800" dirty="0"/>
              <a:t>第四步：</a:t>
            </a:r>
            <a:r>
              <a:rPr lang="zh-CN" altLang="en-US" sz="2800" b="1" dirty="0">
                <a:latin typeface="+mj-ea"/>
              </a:rPr>
              <a:t>等级测评（</a:t>
            </a:r>
            <a:r>
              <a:rPr lang="zh-CN" altLang="en-US" sz="2800" b="1" dirty="0"/>
              <a:t>按条件选择测评机构</a:t>
            </a:r>
            <a:r>
              <a:rPr lang="zh-CN" altLang="en-US" sz="2800" b="1" dirty="0">
                <a:latin typeface="+mj-ea"/>
              </a:rPr>
              <a:t>）</a:t>
            </a:r>
            <a:endParaRPr lang="en-US" altLang="zh-CN" sz="2800" b="1" dirty="0">
              <a:latin typeface="+mj-ea"/>
            </a:endParaRPr>
          </a:p>
          <a:p>
            <a:pPr>
              <a:lnSpc>
                <a:spcPct val="150000"/>
              </a:lnSpc>
              <a:spcBef>
                <a:spcPts val="600"/>
              </a:spcBef>
              <a:spcAft>
                <a:spcPts val="600"/>
              </a:spcAft>
            </a:pPr>
            <a:r>
              <a:rPr lang="zh-CN" altLang="en-US" sz="2800" dirty="0"/>
              <a:t>第五步：</a:t>
            </a:r>
            <a:r>
              <a:rPr lang="zh-CN" altLang="en-US" sz="2800" b="1" dirty="0">
                <a:latin typeface="+mj-ea"/>
              </a:rPr>
              <a:t>监督管理（</a:t>
            </a:r>
            <a:r>
              <a:rPr lang="zh-CN" altLang="en-US" sz="2800" b="1" dirty="0"/>
              <a:t>监管部门定期开展监督检查</a:t>
            </a:r>
            <a:r>
              <a:rPr lang="zh-CN" altLang="en-US" sz="2800" b="1" dirty="0">
                <a:latin typeface="+mj-ea"/>
              </a:rPr>
              <a:t>）</a:t>
            </a:r>
          </a:p>
          <a:p>
            <a:endParaRPr lang="zh-CN" altLang="en-US" dirty="0"/>
          </a:p>
        </p:txBody>
      </p:sp>
      <p:sp>
        <p:nvSpPr>
          <p:cNvPr id="6"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系统备案</a:t>
            </a:r>
            <a:endParaRPr lang="zh-CN" altLang="en-US" sz="3600" dirty="0"/>
          </a:p>
        </p:txBody>
      </p:sp>
    </p:spTree>
    <p:extLst>
      <p:ext uri="{BB962C8B-B14F-4D97-AF65-F5344CB8AC3E}">
        <p14:creationId xmlns:p14="http://schemas.microsoft.com/office/powerpoint/2010/main" val="1625952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5"/>
          <p:cNvSpPr>
            <a:spLocks noGrp="1" noChangeArrowheads="1"/>
          </p:cNvSpPr>
          <p:nvPr>
            <p:ph sz="quarter" idx="13"/>
          </p:nvPr>
        </p:nvSpPr>
        <p:spPr>
          <a:xfrm>
            <a:off x="179512" y="2204864"/>
            <a:ext cx="8712967" cy="3921616"/>
          </a:xfrm>
        </p:spPr>
        <p:txBody>
          <a:bodyPr>
            <a:normAutofit fontScale="92500"/>
          </a:bodyPr>
          <a:lstStyle/>
          <a:p>
            <a:pPr algn="just">
              <a:lnSpc>
                <a:spcPct val="90000"/>
              </a:lnSpc>
              <a:buNone/>
              <a:defRPr/>
            </a:pPr>
            <a:r>
              <a:rPr lang="zh-CN" altLang="en-US" dirty="0" smtClean="0">
                <a:solidFill>
                  <a:schemeClr val="tx1">
                    <a:lumMod val="95000"/>
                    <a:lumOff val="5000"/>
                  </a:schemeClr>
                </a:solidFill>
              </a:rPr>
              <a:t>备案</a:t>
            </a:r>
            <a:r>
              <a:rPr lang="zh-CN" altLang="en-US" dirty="0">
                <a:solidFill>
                  <a:schemeClr val="tx1">
                    <a:lumMod val="95000"/>
                    <a:lumOff val="5000"/>
                  </a:schemeClr>
                </a:solidFill>
              </a:rPr>
              <a:t>工作</a:t>
            </a:r>
          </a:p>
          <a:p>
            <a:pPr marL="998538" lvl="1" indent="-285750">
              <a:lnSpc>
                <a:spcPct val="150000"/>
              </a:lnSpc>
              <a:spcBef>
                <a:spcPts val="2400"/>
              </a:spcBef>
              <a:buFont typeface="Wingdings" pitchFamily="2" charset="2"/>
              <a:buChar char="Ø"/>
              <a:defRPr/>
            </a:pPr>
            <a:r>
              <a:rPr lang="zh-CN" altLang="en-US" sz="1800" dirty="0">
                <a:solidFill>
                  <a:schemeClr val="tx1"/>
                </a:solidFill>
                <a:latin typeface="+mj-ea"/>
                <a:ea typeface="+mj-ea"/>
              </a:rPr>
              <a:t>   备案工作包括：信息系统备案、受理、审核和备案信息管理</a:t>
            </a:r>
            <a:r>
              <a:rPr lang="zh-CN" altLang="en-US" sz="1800" dirty="0" smtClean="0">
                <a:solidFill>
                  <a:schemeClr val="tx1"/>
                </a:solidFill>
                <a:latin typeface="+mj-ea"/>
                <a:ea typeface="+mj-ea"/>
              </a:rPr>
              <a:t>。具体</a:t>
            </a:r>
            <a:r>
              <a:rPr lang="zh-CN" altLang="en-US" sz="1800" dirty="0">
                <a:solidFill>
                  <a:schemeClr val="tx1"/>
                </a:solidFill>
                <a:latin typeface="+mj-ea"/>
                <a:ea typeface="+mj-ea"/>
              </a:rPr>
              <a:t>按照</a:t>
            </a:r>
            <a:r>
              <a:rPr lang="en-US" altLang="zh-CN" sz="1800" dirty="0">
                <a:solidFill>
                  <a:schemeClr val="tx1"/>
                </a:solidFill>
                <a:latin typeface="+mj-ea"/>
                <a:ea typeface="+mj-ea"/>
              </a:rPr>
              <a:t>《</a:t>
            </a:r>
            <a:r>
              <a:rPr lang="zh-CN" altLang="en-US" sz="1800" dirty="0">
                <a:solidFill>
                  <a:schemeClr val="tx1"/>
                </a:solidFill>
                <a:latin typeface="+mj-ea"/>
                <a:ea typeface="+mj-ea"/>
              </a:rPr>
              <a:t>关于开展全国重要信息系统安全等级保护定级工作的通知</a:t>
            </a:r>
            <a:r>
              <a:rPr lang="en-US" altLang="zh-CN" sz="1800" dirty="0">
                <a:solidFill>
                  <a:schemeClr val="tx1"/>
                </a:solidFill>
                <a:latin typeface="+mj-ea"/>
                <a:ea typeface="+mj-ea"/>
              </a:rPr>
              <a:t>》</a:t>
            </a:r>
            <a:r>
              <a:rPr lang="zh-CN" altLang="en-US" sz="1800" dirty="0">
                <a:solidFill>
                  <a:schemeClr val="tx1"/>
                </a:solidFill>
                <a:latin typeface="+mj-ea"/>
                <a:ea typeface="+mj-ea"/>
              </a:rPr>
              <a:t>要求开展</a:t>
            </a:r>
            <a:r>
              <a:rPr lang="zh-CN" altLang="en-US" sz="1800" dirty="0" smtClean="0">
                <a:solidFill>
                  <a:schemeClr val="tx1"/>
                </a:solidFill>
                <a:latin typeface="+mj-ea"/>
                <a:ea typeface="+mj-ea"/>
              </a:rPr>
              <a:t>。</a:t>
            </a:r>
            <a:r>
              <a:rPr lang="zh-CN" altLang="en-US" sz="1800" dirty="0">
                <a:solidFill>
                  <a:schemeClr val="tx1"/>
                </a:solidFill>
                <a:latin typeface="+mj-ea"/>
              </a:rPr>
              <a:t> </a:t>
            </a:r>
            <a:r>
              <a:rPr lang="zh-CN" altLang="en-US" sz="1800" dirty="0">
                <a:solidFill>
                  <a:srgbClr val="FF0000"/>
                </a:solidFill>
                <a:latin typeface="+mj-ea"/>
              </a:rPr>
              <a:t>（</a:t>
            </a:r>
            <a:r>
              <a:rPr lang="zh-CN" altLang="en-US" sz="1800" dirty="0">
                <a:solidFill>
                  <a:srgbClr val="FF0000"/>
                </a:solidFill>
                <a:latin typeface="华文中宋" pitchFamily="2" charset="-122"/>
                <a:ea typeface="华文中宋" pitchFamily="2" charset="-122"/>
              </a:rPr>
              <a:t>一般为</a:t>
            </a:r>
            <a:r>
              <a:rPr lang="en-US" altLang="zh-CN" sz="1800" dirty="0">
                <a:solidFill>
                  <a:srgbClr val="FF0000"/>
                </a:solidFill>
                <a:latin typeface="华文中宋" pitchFamily="2" charset="-122"/>
                <a:ea typeface="华文中宋" pitchFamily="2" charset="-122"/>
              </a:rPr>
              <a:t>10</a:t>
            </a:r>
            <a:r>
              <a:rPr lang="zh-CN" altLang="en-US" sz="1800" dirty="0">
                <a:solidFill>
                  <a:srgbClr val="FF0000"/>
                </a:solidFill>
                <a:latin typeface="华文中宋" pitchFamily="2" charset="-122"/>
                <a:ea typeface="华文中宋" pitchFamily="2" charset="-122"/>
              </a:rPr>
              <a:t>个工作日</a:t>
            </a:r>
            <a:r>
              <a:rPr lang="zh-CN" altLang="en-US" sz="1800" dirty="0">
                <a:solidFill>
                  <a:srgbClr val="FF0000"/>
                </a:solidFill>
                <a:latin typeface="+mj-ea"/>
              </a:rPr>
              <a:t>）</a:t>
            </a:r>
            <a:endParaRPr lang="en-US" altLang="zh-CN" sz="1800" dirty="0">
              <a:solidFill>
                <a:srgbClr val="FF0000"/>
              </a:solidFill>
              <a:latin typeface="+mj-ea"/>
              <a:ea typeface="+mj-ea"/>
            </a:endParaRPr>
          </a:p>
          <a:p>
            <a:pPr algn="just">
              <a:lnSpc>
                <a:spcPct val="90000"/>
              </a:lnSpc>
              <a:buNone/>
              <a:defRPr/>
            </a:pPr>
            <a:endParaRPr lang="zh-CN" altLang="en-US" dirty="0">
              <a:solidFill>
                <a:schemeClr val="tx1">
                  <a:lumMod val="95000"/>
                  <a:lumOff val="5000"/>
                </a:schemeClr>
              </a:solidFill>
              <a:latin typeface="宋体" pitchFamily="2" charset="-122"/>
            </a:endParaRPr>
          </a:p>
          <a:p>
            <a:pPr algn="just">
              <a:lnSpc>
                <a:spcPct val="90000"/>
              </a:lnSpc>
              <a:buNone/>
              <a:defRPr/>
            </a:pPr>
            <a:r>
              <a:rPr lang="zh-CN" altLang="en-US" dirty="0" smtClean="0">
                <a:solidFill>
                  <a:schemeClr val="tx1">
                    <a:lumMod val="95000"/>
                    <a:lumOff val="5000"/>
                  </a:schemeClr>
                </a:solidFill>
                <a:latin typeface="宋体" pitchFamily="2" charset="-122"/>
              </a:rPr>
              <a:t>备案手续</a:t>
            </a:r>
            <a:endParaRPr lang="zh-CN" altLang="en-US" dirty="0">
              <a:solidFill>
                <a:schemeClr val="tx1">
                  <a:lumMod val="95000"/>
                  <a:lumOff val="5000"/>
                </a:schemeClr>
              </a:solidFill>
              <a:latin typeface="宋体" pitchFamily="2" charset="-122"/>
            </a:endParaRPr>
          </a:p>
          <a:p>
            <a:pPr marL="998538" lvl="1" indent="-285750">
              <a:lnSpc>
                <a:spcPct val="150000"/>
              </a:lnSpc>
              <a:spcBef>
                <a:spcPts val="2400"/>
              </a:spcBef>
              <a:buFont typeface="Wingdings" pitchFamily="2" charset="2"/>
              <a:buChar char="Ø"/>
              <a:defRPr/>
            </a:pPr>
            <a:r>
              <a:rPr lang="zh-CN" altLang="en-US" sz="1800" dirty="0">
                <a:solidFill>
                  <a:schemeClr val="tx1"/>
                </a:solidFill>
                <a:latin typeface="+mj-ea"/>
                <a:ea typeface="+mj-ea"/>
              </a:rPr>
              <a:t>第二级以上信息系统，由信息系统运营使用单位到所在地设区的市级以上公安机关网络安全保卫部门办理备案手续，填写</a:t>
            </a:r>
            <a:r>
              <a:rPr lang="en-US" altLang="zh-CN" sz="1800" dirty="0">
                <a:solidFill>
                  <a:schemeClr val="tx1"/>
                </a:solidFill>
                <a:latin typeface="+mj-ea"/>
                <a:ea typeface="+mj-ea"/>
              </a:rPr>
              <a:t>《</a:t>
            </a:r>
            <a:r>
              <a:rPr lang="zh-CN" altLang="en-US" sz="1800" dirty="0">
                <a:solidFill>
                  <a:schemeClr val="tx1"/>
                </a:solidFill>
                <a:latin typeface="+mj-ea"/>
                <a:ea typeface="+mj-ea"/>
              </a:rPr>
              <a:t>信息系统安全等级保护备案表</a:t>
            </a:r>
            <a:r>
              <a:rPr lang="en-US" altLang="zh-CN" sz="1800" dirty="0">
                <a:solidFill>
                  <a:schemeClr val="tx1"/>
                </a:solidFill>
                <a:latin typeface="+mj-ea"/>
                <a:ea typeface="+mj-ea"/>
              </a:rPr>
              <a:t>》</a:t>
            </a:r>
            <a:r>
              <a:rPr lang="zh-CN" altLang="en-US" sz="1800" dirty="0">
                <a:solidFill>
                  <a:schemeClr val="tx1"/>
                </a:solidFill>
                <a:latin typeface="+mj-ea"/>
                <a:ea typeface="+mj-ea"/>
              </a:rPr>
              <a:t>。</a:t>
            </a:r>
          </a:p>
        </p:txBody>
      </p:sp>
      <p:sp>
        <p:nvSpPr>
          <p:cNvPr id="5" name="标题 1"/>
          <p:cNvSpPr txBox="1">
            <a:spLocks/>
          </p:cNvSpPr>
          <p:nvPr/>
        </p:nvSpPr>
        <p:spPr>
          <a:xfrm>
            <a:off x="467544" y="364565"/>
            <a:ext cx="8229600" cy="125272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系统备案</a:t>
            </a:r>
            <a:endParaRPr lang="zh-CN" altLang="en-US" sz="3600" dirty="0"/>
          </a:p>
        </p:txBody>
      </p:sp>
    </p:spTree>
    <p:extLst>
      <p:ext uri="{BB962C8B-B14F-4D97-AF65-F5344CB8AC3E}">
        <p14:creationId xmlns:p14="http://schemas.microsoft.com/office/powerpoint/2010/main" val="2018598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zh-CN" altLang="en-US" dirty="0" smtClean="0"/>
              <a:t>第一章   </a:t>
            </a:r>
            <a:r>
              <a:rPr lang="zh-CN" altLang="en-US" b="1" dirty="0" smtClean="0">
                <a:latin typeface="+mj-ea"/>
              </a:rPr>
              <a:t>信息安全等级保护制度是什么</a:t>
            </a:r>
            <a:endParaRPr lang="en-US" altLang="zh-CN" dirty="0" smtClean="0"/>
          </a:p>
          <a:p>
            <a:r>
              <a:rPr lang="zh-CN" altLang="en-US" dirty="0" smtClean="0"/>
              <a:t>第二章   </a:t>
            </a:r>
            <a:r>
              <a:rPr lang="zh-CN" altLang="en-US" b="1" dirty="0" smtClean="0">
                <a:latin typeface="+mj-ea"/>
              </a:rPr>
              <a:t>等级保护涉及系统范围</a:t>
            </a:r>
            <a:endParaRPr lang="en-US" altLang="zh-CN" b="1" dirty="0" smtClean="0">
              <a:latin typeface="+mj-ea"/>
            </a:endParaRPr>
          </a:p>
          <a:p>
            <a:r>
              <a:rPr lang="zh-CN" altLang="en-US" dirty="0" smtClean="0"/>
              <a:t>第三章   </a:t>
            </a:r>
            <a:r>
              <a:rPr lang="zh-CN" altLang="en-US" b="1" dirty="0">
                <a:latin typeface="+mj-ea"/>
              </a:rPr>
              <a:t>安全</a:t>
            </a:r>
            <a:r>
              <a:rPr lang="zh-CN" altLang="en-US" b="1" dirty="0" smtClean="0">
                <a:latin typeface="+mj-ea"/>
              </a:rPr>
              <a:t>保护的等级划分</a:t>
            </a:r>
            <a:endParaRPr lang="en-US" altLang="zh-CN" dirty="0" smtClean="0"/>
          </a:p>
          <a:p>
            <a:r>
              <a:rPr lang="zh-CN" altLang="en-US" dirty="0" smtClean="0"/>
              <a:t>第四章   </a:t>
            </a:r>
            <a:r>
              <a:rPr lang="zh-CN" altLang="en-US" b="1" dirty="0" smtClean="0">
                <a:latin typeface="+mj-ea"/>
              </a:rPr>
              <a:t>信息安全等级保护工作步骤</a:t>
            </a:r>
            <a:endParaRPr lang="en-US" altLang="zh-CN" dirty="0" smtClean="0"/>
          </a:p>
          <a:p>
            <a:r>
              <a:rPr lang="zh-CN" altLang="en-US" dirty="0" smtClean="0"/>
              <a:t>第五章   </a:t>
            </a:r>
            <a:r>
              <a:rPr lang="zh-CN" altLang="en-US" b="1" dirty="0" smtClean="0">
                <a:latin typeface="+mj-ea"/>
              </a:rPr>
              <a:t>信息系统</a:t>
            </a:r>
            <a:r>
              <a:rPr lang="zh-CN" altLang="en-US" b="1" dirty="0">
                <a:latin typeface="+mj-ea"/>
              </a:rPr>
              <a:t>等级化建设</a:t>
            </a:r>
            <a:endParaRPr lang="en-US" altLang="zh-CN" b="1" dirty="0">
              <a:latin typeface="+mj-ea"/>
            </a:endParaRPr>
          </a:p>
          <a:p>
            <a:r>
              <a:rPr lang="zh-CN" altLang="en-US" dirty="0"/>
              <a:t>第六章  </a:t>
            </a:r>
            <a:r>
              <a:rPr lang="zh-CN" altLang="en-US" b="1" dirty="0" smtClean="0">
                <a:latin typeface="+mj-ea"/>
              </a:rPr>
              <a:t>典型的信息系统安全防护措施</a:t>
            </a:r>
            <a:endParaRPr lang="zh-CN" altLang="en-US" dirty="0"/>
          </a:p>
        </p:txBody>
      </p:sp>
      <p:sp>
        <p:nvSpPr>
          <p:cNvPr id="3" name="标题 2"/>
          <p:cNvSpPr>
            <a:spLocks noGrp="1"/>
          </p:cNvSpPr>
          <p:nvPr>
            <p:ph type="title"/>
          </p:nvPr>
        </p:nvSpPr>
        <p:spPr/>
        <p:txBody>
          <a:bodyPr/>
          <a:lstStyle/>
          <a:p>
            <a:r>
              <a:rPr lang="zh-CN" altLang="en-US" dirty="0"/>
              <a:t>目录</a:t>
            </a:r>
          </a:p>
        </p:txBody>
      </p:sp>
    </p:spTree>
    <p:extLst>
      <p:ext uri="{BB962C8B-B14F-4D97-AF65-F5344CB8AC3E}">
        <p14:creationId xmlns:p14="http://schemas.microsoft.com/office/powerpoint/2010/main" val="2637295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5"/>
          <p:cNvSpPr>
            <a:spLocks noGrp="1" noChangeArrowheads="1"/>
          </p:cNvSpPr>
          <p:nvPr>
            <p:ph sz="quarter" idx="13"/>
          </p:nvPr>
        </p:nvSpPr>
        <p:spPr>
          <a:xfrm>
            <a:off x="251520" y="1628800"/>
            <a:ext cx="8640960" cy="5040560"/>
          </a:xfrm>
        </p:spPr>
        <p:txBody>
          <a:bodyPr rtlCol="0">
            <a:normAutofit/>
          </a:bodyPr>
          <a:lstStyle/>
          <a:p>
            <a:r>
              <a:rPr lang="en-US" altLang="zh-CN" dirty="0" smtClean="0"/>
              <a:t>  </a:t>
            </a:r>
          </a:p>
          <a:p>
            <a:r>
              <a:rPr lang="zh-CN" altLang="en-US" dirty="0" smtClean="0">
                <a:solidFill>
                  <a:srgbClr val="FF0000"/>
                </a:solidFill>
              </a:rPr>
              <a:t>中国信息安全等级保护网</a:t>
            </a:r>
            <a:r>
              <a:rPr lang="en-US" altLang="zh-CN" dirty="0" smtClean="0">
                <a:solidFill>
                  <a:srgbClr val="92D050"/>
                </a:solidFill>
                <a:hlinkClick r:id="rId4"/>
              </a:rPr>
              <a:t>http</a:t>
            </a:r>
            <a:r>
              <a:rPr lang="en-US" altLang="zh-CN" dirty="0">
                <a:solidFill>
                  <a:srgbClr val="92D050"/>
                </a:solidFill>
                <a:hlinkClick r:id="rId4"/>
              </a:rPr>
              <a:t>://www.djbh.net/webdev/web/SafeProductAction.do?p=getBzgfJcjg&amp;&amp;</a:t>
            </a:r>
            <a:r>
              <a:rPr lang="en-US" altLang="zh-CN" dirty="0" smtClean="0">
                <a:solidFill>
                  <a:srgbClr val="92D050"/>
                </a:solidFill>
                <a:hlinkClick r:id="rId4"/>
              </a:rPr>
              <a:t>id=402886e4353223cb0135514c25fd000b</a:t>
            </a:r>
            <a:endParaRPr lang="en-US" altLang="zh-CN" dirty="0" smtClean="0"/>
          </a:p>
          <a:p>
            <a:r>
              <a:rPr lang="zh-CN" altLang="en-US" dirty="0" smtClean="0">
                <a:solidFill>
                  <a:srgbClr val="FF0000"/>
                </a:solidFill>
              </a:rPr>
              <a:t>南宁网警网</a:t>
            </a:r>
            <a:r>
              <a:rPr lang="en-US" altLang="zh-CN" dirty="0" smtClean="0">
                <a:solidFill>
                  <a:srgbClr val="92D050"/>
                </a:solidFill>
              </a:rPr>
              <a:t>http</a:t>
            </a:r>
            <a:r>
              <a:rPr lang="en-US" altLang="zh-CN" dirty="0">
                <a:solidFill>
                  <a:srgbClr val="92D050"/>
                </a:solidFill>
              </a:rPr>
              <a:t>://www.nanning.cyberpolice.cn/website/info/djbh_index.jsp </a:t>
            </a:r>
            <a:endParaRPr lang="en-US" altLang="zh-CN" dirty="0" smtClean="0"/>
          </a:p>
          <a:p>
            <a:r>
              <a:rPr lang="en-US" altLang="zh-CN" dirty="0" smtClean="0"/>
              <a:t>《</a:t>
            </a:r>
            <a:r>
              <a:rPr lang="zh-CN" altLang="en-US" dirty="0" smtClean="0"/>
              <a:t>信息系统</a:t>
            </a:r>
            <a:r>
              <a:rPr lang="zh-CN" altLang="en-US" dirty="0"/>
              <a:t>安全等级保护定级报告（模板</a:t>
            </a:r>
            <a:r>
              <a:rPr lang="zh-CN" altLang="en-US" dirty="0" smtClean="0"/>
              <a:t>）</a:t>
            </a:r>
            <a:r>
              <a:rPr lang="en-US" altLang="zh-CN" dirty="0" smtClean="0"/>
              <a:t>》</a:t>
            </a:r>
          </a:p>
          <a:p>
            <a:r>
              <a:rPr lang="zh-CN" altLang="en-US" dirty="0" smtClean="0"/>
              <a:t> </a:t>
            </a:r>
            <a:r>
              <a:rPr lang="zh-CN" altLang="zh-CN" dirty="0" smtClean="0"/>
              <a:t>《信息系统安全等级保护备案表》</a:t>
            </a:r>
            <a:r>
              <a:rPr lang="zh-CN" altLang="zh-CN" dirty="0"/>
              <a:t>（简称</a:t>
            </a:r>
            <a:r>
              <a:rPr lang="zh-CN" altLang="zh-CN" dirty="0" smtClean="0"/>
              <a:t>《备案表》</a:t>
            </a:r>
            <a:endParaRPr lang="en-US" altLang="zh-CN" dirty="0" smtClean="0"/>
          </a:p>
          <a:p>
            <a:pPr marL="0" indent="0">
              <a:buNone/>
            </a:pPr>
            <a:endParaRPr lang="en-US" altLang="zh-CN" dirty="0" smtClean="0"/>
          </a:p>
          <a:p>
            <a:pPr marL="822960" lvl="2" indent="-182880" algn="just" fontAlgn="auto">
              <a:spcBef>
                <a:spcPts val="400"/>
              </a:spcBef>
              <a:buClr>
                <a:schemeClr val="accent6">
                  <a:lumMod val="75000"/>
                </a:schemeClr>
              </a:buClr>
              <a:buFont typeface="Wingdings" pitchFamily="2" charset="2"/>
              <a:buNone/>
              <a:defRPr/>
            </a:pPr>
            <a:endParaRPr lang="en-US" altLang="zh-CN" sz="2600" dirty="0" smtClean="0">
              <a:solidFill>
                <a:schemeClr val="tx1">
                  <a:lumMod val="75000"/>
                  <a:lumOff val="25000"/>
                </a:schemeClr>
              </a:solidFill>
              <a:latin typeface="华文中宋" pitchFamily="2" charset="-122"/>
              <a:ea typeface="华文中宋" pitchFamily="2" charset="-122"/>
            </a:endParaRPr>
          </a:p>
          <a:p>
            <a:pPr marL="822960" lvl="2" indent="-182880" algn="just" fontAlgn="auto">
              <a:spcBef>
                <a:spcPts val="400"/>
              </a:spcBef>
              <a:buClr>
                <a:schemeClr val="accent6">
                  <a:lumMod val="75000"/>
                </a:schemeClr>
              </a:buClr>
              <a:buFont typeface="Wingdings" pitchFamily="2" charset="2"/>
              <a:buNone/>
              <a:defRPr/>
            </a:pPr>
            <a:endParaRPr lang="en-US" altLang="zh-CN" sz="2600" dirty="0">
              <a:solidFill>
                <a:schemeClr val="tx1">
                  <a:lumMod val="75000"/>
                  <a:lumOff val="25000"/>
                </a:schemeClr>
              </a:solidFill>
              <a:latin typeface="华文中宋" pitchFamily="2" charset="-122"/>
              <a:ea typeface="华文中宋" pitchFamily="2" charset="-122"/>
            </a:endParaRPr>
          </a:p>
        </p:txBody>
      </p:sp>
      <p:sp>
        <p:nvSpPr>
          <p:cNvPr id="5"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系统备案</a:t>
            </a:r>
            <a:endParaRPr lang="zh-CN" altLang="en-US" sz="3600" dirty="0"/>
          </a:p>
        </p:txBody>
      </p:sp>
      <p:graphicFrame>
        <p:nvGraphicFramePr>
          <p:cNvPr id="3" name="对象 2"/>
          <p:cNvGraphicFramePr>
            <a:graphicFrameLocks noChangeAspect="1"/>
          </p:cNvGraphicFramePr>
          <p:nvPr>
            <p:extLst>
              <p:ext uri="{D42A27DB-BD31-4B8C-83A1-F6EECF244321}">
                <p14:modId xmlns:p14="http://schemas.microsoft.com/office/powerpoint/2010/main" val="708110810"/>
              </p:ext>
            </p:extLst>
          </p:nvPr>
        </p:nvGraphicFramePr>
        <p:xfrm>
          <a:off x="7092280" y="5661248"/>
          <a:ext cx="914400" cy="828675"/>
        </p:xfrm>
        <a:graphic>
          <a:graphicData uri="http://schemas.openxmlformats.org/presentationml/2006/ole">
            <mc:AlternateContent xmlns:mc="http://schemas.openxmlformats.org/markup-compatibility/2006">
              <mc:Choice xmlns:v="urn:schemas-microsoft-com:vml" Requires="v">
                <p:oleObj spid="_x0000_s7190" name="Document" showAsIcon="1" r:id="rId5" imgW="914400" imgH="828720" progId="Word.Document.8">
                  <p:link updateAutomatic="1"/>
                </p:oleObj>
              </mc:Choice>
              <mc:Fallback>
                <p:oleObj name="Document" showAsIcon="1" r:id="rId5" imgW="914400" imgH="828720" progId="Word.Document.8">
                  <p:link updateAutomatic="1"/>
                  <p:pic>
                    <p:nvPicPr>
                      <p:cNvPr id="0" name=""/>
                      <p:cNvPicPr/>
                      <p:nvPr/>
                    </p:nvPicPr>
                    <p:blipFill>
                      <a:blip r:embed="rId6"/>
                      <a:stretch>
                        <a:fillRect/>
                      </a:stretch>
                    </p:blipFill>
                    <p:spPr>
                      <a:xfrm>
                        <a:off x="7092280" y="5661248"/>
                        <a:ext cx="914400" cy="82867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75014808"/>
              </p:ext>
            </p:extLst>
          </p:nvPr>
        </p:nvGraphicFramePr>
        <p:xfrm>
          <a:off x="5364088" y="5733256"/>
          <a:ext cx="914400" cy="828675"/>
        </p:xfrm>
        <a:graphic>
          <a:graphicData uri="http://schemas.openxmlformats.org/presentationml/2006/ole">
            <mc:AlternateContent xmlns:mc="http://schemas.openxmlformats.org/markup-compatibility/2006">
              <mc:Choice xmlns:v="urn:schemas-microsoft-com:vml" Requires="v">
                <p:oleObj spid="_x0000_s7191" name="Document" showAsIcon="1" r:id="rId7" imgW="914400" imgH="828720" progId="Word.Document.8">
                  <p:link updateAutomatic="1"/>
                </p:oleObj>
              </mc:Choice>
              <mc:Fallback>
                <p:oleObj name="Document" showAsIcon="1" r:id="rId7" imgW="914400" imgH="828720" progId="Word.Document.8">
                  <p:link updateAutomatic="1"/>
                  <p:pic>
                    <p:nvPicPr>
                      <p:cNvPr id="0" name=""/>
                      <p:cNvPicPr/>
                      <p:nvPr/>
                    </p:nvPicPr>
                    <p:blipFill>
                      <a:blip r:embed="rId8"/>
                      <a:stretch>
                        <a:fillRect/>
                      </a:stretch>
                    </p:blipFill>
                    <p:spPr>
                      <a:xfrm>
                        <a:off x="5364088" y="5733256"/>
                        <a:ext cx="914400" cy="828675"/>
                      </a:xfrm>
                      <a:prstGeom prst="rect">
                        <a:avLst/>
                      </a:prstGeom>
                    </p:spPr>
                  </p:pic>
                </p:oleObj>
              </mc:Fallback>
            </mc:AlternateContent>
          </a:graphicData>
        </a:graphic>
      </p:graphicFrame>
    </p:spTree>
    <p:extLst>
      <p:ext uri="{BB962C8B-B14F-4D97-AF65-F5344CB8AC3E}">
        <p14:creationId xmlns:p14="http://schemas.microsoft.com/office/powerpoint/2010/main" val="17093895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系统备案</a:t>
            </a:r>
            <a:endParaRPr lang="zh-CN" altLang="en-US" sz="3600" dirty="0"/>
          </a:p>
        </p:txBody>
      </p:sp>
      <p:sp>
        <p:nvSpPr>
          <p:cNvPr id="6" name="矩形 5"/>
          <p:cNvSpPr/>
          <p:nvPr/>
        </p:nvSpPr>
        <p:spPr>
          <a:xfrm>
            <a:off x="184804" y="1988840"/>
            <a:ext cx="8779684" cy="4431983"/>
          </a:xfrm>
          <a:prstGeom prst="rect">
            <a:avLst/>
          </a:prstGeom>
        </p:spPr>
        <p:txBody>
          <a:bodyPr wrap="square">
            <a:spAutoFit/>
          </a:bodyPr>
          <a:lstStyle/>
          <a:p>
            <a:r>
              <a:rPr lang="en-US" altLang="zh-CN" dirty="0"/>
              <a:t> </a:t>
            </a:r>
            <a:r>
              <a:rPr lang="zh-CN" altLang="zh-CN" dirty="0"/>
              <a:t>表一、表二、表三纸质</a:t>
            </a:r>
            <a:r>
              <a:rPr lang="en-US" altLang="zh-CN" dirty="0"/>
              <a:t>WORD</a:t>
            </a:r>
            <a:r>
              <a:rPr lang="zh-CN" altLang="zh-CN" dirty="0"/>
              <a:t>格式文档一式两份和电子数据（</a:t>
            </a:r>
            <a:r>
              <a:rPr lang="en-US" altLang="zh-CN" dirty="0"/>
              <a:t>RAR</a:t>
            </a:r>
            <a:r>
              <a:rPr lang="zh-CN" altLang="zh-CN" dirty="0"/>
              <a:t>格式），并准备好</a:t>
            </a:r>
            <a:r>
              <a:rPr lang="zh-CN" altLang="en-US" dirty="0"/>
              <a:t>表四要求的</a:t>
            </a:r>
            <a:r>
              <a:rPr lang="zh-CN" altLang="zh-CN" dirty="0"/>
              <a:t>相关附件（一式两份），向公安机关网监部门提出备案申请。第三级以上信息系统应当同时提供以下材料：</a:t>
            </a:r>
          </a:p>
          <a:p>
            <a:pPr lvl="3" algn="just">
              <a:spcBef>
                <a:spcPts val="400"/>
              </a:spcBef>
              <a:buFont typeface="Wingdings" pitchFamily="2" charset="2"/>
              <a:buChar char="n"/>
            </a:pPr>
            <a:r>
              <a:rPr lang="zh-CN" altLang="en-US" sz="2000" dirty="0">
                <a:solidFill>
                  <a:schemeClr val="accent1">
                    <a:lumMod val="75000"/>
                  </a:schemeClr>
                </a:solidFill>
                <a:latin typeface="华文中宋" pitchFamily="2" charset="-122"/>
                <a:ea typeface="华文中宋" pitchFamily="2" charset="-122"/>
              </a:rPr>
              <a:t>系统拓扑结构及说明</a:t>
            </a:r>
          </a:p>
          <a:p>
            <a:pPr lvl="3" algn="just">
              <a:spcBef>
                <a:spcPts val="400"/>
              </a:spcBef>
              <a:buFont typeface="Wingdings" pitchFamily="2" charset="2"/>
              <a:buChar char="n"/>
            </a:pPr>
            <a:r>
              <a:rPr lang="zh-CN" altLang="en-US" sz="2000" dirty="0">
                <a:solidFill>
                  <a:schemeClr val="accent1">
                    <a:lumMod val="75000"/>
                  </a:schemeClr>
                </a:solidFill>
                <a:latin typeface="华文中宋" pitchFamily="2" charset="-122"/>
                <a:ea typeface="华文中宋" pitchFamily="2" charset="-122"/>
              </a:rPr>
              <a:t>系统安全组织机构和管理制度</a:t>
            </a:r>
          </a:p>
          <a:p>
            <a:pPr lvl="3" algn="just">
              <a:spcBef>
                <a:spcPts val="400"/>
              </a:spcBef>
              <a:buFont typeface="Wingdings" pitchFamily="2" charset="2"/>
              <a:buChar char="n"/>
            </a:pPr>
            <a:r>
              <a:rPr lang="zh-CN" altLang="en-US" sz="2000" dirty="0">
                <a:solidFill>
                  <a:schemeClr val="accent1">
                    <a:lumMod val="75000"/>
                  </a:schemeClr>
                </a:solidFill>
                <a:latin typeface="华文中宋" pitchFamily="2" charset="-122"/>
                <a:ea typeface="华文中宋" pitchFamily="2" charset="-122"/>
              </a:rPr>
              <a:t>系统安全保护设施设计实施方案或者改建实施方案</a:t>
            </a:r>
          </a:p>
          <a:p>
            <a:pPr lvl="3" algn="just">
              <a:spcBef>
                <a:spcPts val="400"/>
              </a:spcBef>
              <a:buFont typeface="Wingdings" pitchFamily="2" charset="2"/>
              <a:buChar char="n"/>
            </a:pPr>
            <a:r>
              <a:rPr lang="zh-CN" altLang="en-US" sz="2000" dirty="0">
                <a:solidFill>
                  <a:schemeClr val="accent1">
                    <a:lumMod val="75000"/>
                  </a:schemeClr>
                </a:solidFill>
                <a:latin typeface="华文中宋" pitchFamily="2" charset="-122"/>
                <a:ea typeface="华文中宋" pitchFamily="2" charset="-122"/>
              </a:rPr>
              <a:t>使用的信息安全产品清单及其认证、销售许可证明</a:t>
            </a:r>
          </a:p>
          <a:p>
            <a:pPr lvl="3" algn="just">
              <a:spcBef>
                <a:spcPts val="400"/>
              </a:spcBef>
              <a:buFont typeface="Wingdings" pitchFamily="2" charset="2"/>
              <a:buChar char="n"/>
            </a:pPr>
            <a:r>
              <a:rPr lang="zh-CN" altLang="en-US" sz="2000" dirty="0">
                <a:solidFill>
                  <a:schemeClr val="accent1">
                    <a:lumMod val="75000"/>
                  </a:schemeClr>
                </a:solidFill>
                <a:latin typeface="华文中宋" pitchFamily="2" charset="-122"/>
                <a:ea typeface="华文中宋" pitchFamily="2" charset="-122"/>
              </a:rPr>
              <a:t>测评后符合系统安全保护等级的技术检测评估报告</a:t>
            </a:r>
          </a:p>
          <a:p>
            <a:pPr lvl="3" algn="just">
              <a:spcBef>
                <a:spcPts val="400"/>
              </a:spcBef>
              <a:buFont typeface="Wingdings" pitchFamily="2" charset="2"/>
              <a:buChar char="n"/>
            </a:pPr>
            <a:r>
              <a:rPr lang="zh-CN" altLang="en-US" sz="2000" b="1" i="1" dirty="0">
                <a:solidFill>
                  <a:schemeClr val="accent1">
                    <a:lumMod val="75000"/>
                  </a:schemeClr>
                </a:solidFill>
                <a:latin typeface="华文中宋" pitchFamily="2" charset="-122"/>
                <a:ea typeface="华文中宋" pitchFamily="2" charset="-122"/>
              </a:rPr>
              <a:t>☆☆</a:t>
            </a:r>
            <a:r>
              <a:rPr lang="zh-CN" altLang="en-US" sz="2000" i="1" dirty="0">
                <a:solidFill>
                  <a:schemeClr val="accent1">
                    <a:lumMod val="75000"/>
                  </a:schemeClr>
                </a:solidFill>
                <a:latin typeface="华文中宋" pitchFamily="2" charset="-122"/>
                <a:ea typeface="华文中宋" pitchFamily="2" charset="-122"/>
              </a:rPr>
              <a:t>信息系统安全保护等级专家评审意见</a:t>
            </a:r>
          </a:p>
          <a:p>
            <a:pPr lvl="3" algn="just">
              <a:spcBef>
                <a:spcPts val="400"/>
              </a:spcBef>
              <a:buFont typeface="Wingdings" pitchFamily="2" charset="2"/>
              <a:buChar char="n"/>
            </a:pP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信息系统安全等级保护备案表</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（纸制盖章和电子版）</a:t>
            </a:r>
          </a:p>
          <a:p>
            <a:pPr lvl="3" algn="just">
              <a:spcBef>
                <a:spcPts val="400"/>
              </a:spcBef>
              <a:buFont typeface="Wingdings" pitchFamily="2" charset="2"/>
              <a:buChar char="n"/>
            </a:pP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信息系统安全等级保护定级报告</a:t>
            </a:r>
            <a:r>
              <a:rPr lang="en-US" altLang="zh-CN" sz="2000" dirty="0">
                <a:latin typeface="华文中宋" pitchFamily="2" charset="-122"/>
                <a:ea typeface="华文中宋" pitchFamily="2" charset="-122"/>
              </a:rPr>
              <a:t>》</a:t>
            </a:r>
            <a:r>
              <a:rPr lang="zh-CN" altLang="en-US" sz="2000" dirty="0">
                <a:latin typeface="华文中宋" pitchFamily="2" charset="-122"/>
                <a:ea typeface="华文中宋" pitchFamily="2" charset="-122"/>
              </a:rPr>
              <a:t>（纸制盖章和电子版</a:t>
            </a:r>
            <a:endParaRPr lang="en-US" altLang="zh-CN" sz="2000" dirty="0">
              <a:latin typeface="华文中宋" pitchFamily="2" charset="-122"/>
              <a:ea typeface="华文中宋" pitchFamily="2" charset="-122"/>
            </a:endParaRPr>
          </a:p>
          <a:p>
            <a:pPr marL="914400" lvl="3" indent="0" algn="just">
              <a:spcBef>
                <a:spcPts val="400"/>
              </a:spcBef>
              <a:buNone/>
            </a:pPr>
            <a:r>
              <a:rPr lang="zh-CN" altLang="en-US" sz="2000" i="1" dirty="0">
                <a:solidFill>
                  <a:srgbClr val="0000FF"/>
                </a:solidFill>
                <a:latin typeface="华文中宋" pitchFamily="2" charset="-122"/>
                <a:ea typeface="华文中宋" pitchFamily="2" charset="-122"/>
              </a:rPr>
              <a:t>注：</a:t>
            </a:r>
            <a:r>
              <a:rPr lang="zh-CN" altLang="en-US" b="1" i="1" dirty="0">
                <a:solidFill>
                  <a:schemeClr val="accent3">
                    <a:lumMod val="75000"/>
                  </a:schemeClr>
                </a:solidFill>
                <a:latin typeface="华文中宋" pitchFamily="2" charset="-122"/>
                <a:ea typeface="华文中宋" pitchFamily="2" charset="-122"/>
              </a:rPr>
              <a:t>☆☆</a:t>
            </a:r>
            <a:r>
              <a:rPr lang="zh-CN" altLang="zh-CN" dirty="0">
                <a:solidFill>
                  <a:schemeClr val="accent3">
                    <a:lumMod val="75000"/>
                  </a:schemeClr>
                </a:solidFill>
              </a:rPr>
              <a:t>对拟确定为第四级以上信息系统的，运营、使用单位或者主管部门应当请国家信息安全保护等级专家评审委员会评审。</a:t>
            </a:r>
            <a:endParaRPr lang="zh-CN" altLang="en-US" dirty="0"/>
          </a:p>
        </p:txBody>
      </p:sp>
    </p:spTree>
    <p:extLst>
      <p:ext uri="{BB962C8B-B14F-4D97-AF65-F5344CB8AC3E}">
        <p14:creationId xmlns:p14="http://schemas.microsoft.com/office/powerpoint/2010/main" val="2135248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系统备案</a:t>
            </a:r>
            <a:endParaRPr lang="zh-CN" altLang="en-US" sz="3600" dirty="0"/>
          </a:p>
        </p:txBody>
      </p:sp>
      <p:sp>
        <p:nvSpPr>
          <p:cNvPr id="6" name="矩形 5"/>
          <p:cNvSpPr/>
          <p:nvPr/>
        </p:nvSpPr>
        <p:spPr>
          <a:xfrm>
            <a:off x="467544" y="2136338"/>
            <a:ext cx="8496944" cy="4154984"/>
          </a:xfrm>
          <a:prstGeom prst="rect">
            <a:avLst/>
          </a:prstGeom>
        </p:spPr>
        <p:txBody>
          <a:bodyPr wrap="square">
            <a:spAutoFit/>
          </a:bodyPr>
          <a:lstStyle/>
          <a:p>
            <a:pPr marL="274320" lvl="1" indent="-274320" algn="just">
              <a:lnSpc>
                <a:spcPct val="90000"/>
              </a:lnSpc>
              <a:spcBef>
                <a:spcPct val="20000"/>
              </a:spcBef>
              <a:buClr>
                <a:schemeClr val="accent1"/>
              </a:buClr>
              <a:buSzPct val="100000"/>
              <a:defRPr/>
            </a:pPr>
            <a:r>
              <a:rPr lang="zh-CN" altLang="en-US" sz="2200" dirty="0">
                <a:solidFill>
                  <a:schemeClr val="tx1">
                    <a:lumMod val="95000"/>
                    <a:lumOff val="5000"/>
                  </a:schemeClr>
                </a:solidFill>
                <a:latin typeface="宋体" pitchFamily="2" charset="-122"/>
              </a:rPr>
              <a:t>备案注意事项</a:t>
            </a:r>
            <a:endParaRPr lang="en-US" altLang="zh-CN" sz="2200" dirty="0">
              <a:solidFill>
                <a:schemeClr val="tx1">
                  <a:lumMod val="95000"/>
                  <a:lumOff val="5000"/>
                </a:schemeClr>
              </a:solidFill>
              <a:latin typeface="宋体" pitchFamily="2" charset="-122"/>
            </a:endParaRPr>
          </a:p>
          <a:p>
            <a:pPr marL="998538" lvl="1" indent="-285750">
              <a:lnSpc>
                <a:spcPct val="150000"/>
              </a:lnSpc>
              <a:spcBef>
                <a:spcPts val="2400"/>
              </a:spcBef>
              <a:buClr>
                <a:schemeClr val="accent1"/>
              </a:buClr>
              <a:buSzPct val="100000"/>
              <a:buFont typeface="Wingdings" pitchFamily="2" charset="2"/>
              <a:buChar char="Ø"/>
              <a:defRPr/>
            </a:pPr>
            <a:r>
              <a:rPr lang="zh-CN" altLang="en-US" sz="1700" dirty="0" smtClean="0">
                <a:latin typeface="+mj-ea"/>
                <a:ea typeface="+mj-ea"/>
              </a:rPr>
              <a:t>隶属于</a:t>
            </a:r>
            <a:r>
              <a:rPr lang="zh-CN" altLang="en-US" sz="1700" dirty="0">
                <a:latin typeface="+mj-ea"/>
                <a:ea typeface="+mj-ea"/>
              </a:rPr>
              <a:t>中央的在京单位，其跨省或者全国统一联网运行并由主管部门统一定级的信息系统，由主管部门向公安部备案；其他信息系统向北京市公安局备案。</a:t>
            </a:r>
          </a:p>
          <a:p>
            <a:pPr marL="998538" lvl="1" indent="-285750">
              <a:lnSpc>
                <a:spcPct val="150000"/>
              </a:lnSpc>
              <a:spcBef>
                <a:spcPts val="2400"/>
              </a:spcBef>
              <a:buClr>
                <a:schemeClr val="accent1"/>
              </a:buClr>
              <a:buSzPct val="100000"/>
              <a:buFont typeface="Wingdings" pitchFamily="2" charset="2"/>
              <a:buChar char="Ø"/>
              <a:defRPr/>
            </a:pPr>
            <a:r>
              <a:rPr lang="zh-CN" altLang="en-US" sz="1700" dirty="0">
                <a:latin typeface="+mj-ea"/>
                <a:ea typeface="+mj-ea"/>
              </a:rPr>
              <a:t>跨省或者全国统一联网运行的信息系统在各地运行、应用的分支系统，应当向当地设区的市级以上公安机关备案。</a:t>
            </a:r>
          </a:p>
          <a:p>
            <a:pPr marL="998538" lvl="1" indent="-285750">
              <a:lnSpc>
                <a:spcPct val="150000"/>
              </a:lnSpc>
              <a:spcBef>
                <a:spcPts val="2400"/>
              </a:spcBef>
              <a:buClr>
                <a:schemeClr val="accent1"/>
              </a:buClr>
              <a:buSzPct val="100000"/>
              <a:buFont typeface="Wingdings" pitchFamily="2" charset="2"/>
              <a:buChar char="Ø"/>
              <a:defRPr/>
            </a:pPr>
            <a:r>
              <a:rPr lang="zh-CN" altLang="en-US" sz="1700" dirty="0">
                <a:latin typeface="+mj-ea"/>
                <a:ea typeface="+mj-ea"/>
              </a:rPr>
              <a:t>各部委统一定级信息系统在各地的分支系统，即使是上级主管部门定级的，也要到当地公安网络安全保卫部门备案。</a:t>
            </a:r>
          </a:p>
        </p:txBody>
      </p:sp>
    </p:spTree>
    <p:extLst>
      <p:ext uri="{BB962C8B-B14F-4D97-AF65-F5344CB8AC3E}">
        <p14:creationId xmlns:p14="http://schemas.microsoft.com/office/powerpoint/2010/main" val="98848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732375" cy="512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系统备案</a:t>
            </a:r>
            <a:endParaRPr lang="zh-CN" altLang="en-US" sz="3600" dirty="0"/>
          </a:p>
        </p:txBody>
      </p:sp>
    </p:spTree>
    <p:extLst>
      <p:ext uri="{BB962C8B-B14F-4D97-AF65-F5344CB8AC3E}">
        <p14:creationId xmlns:p14="http://schemas.microsoft.com/office/powerpoint/2010/main" val="145186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044" y="2171027"/>
            <a:ext cx="8568952" cy="4293483"/>
          </a:xfrm>
          <a:prstGeom prst="rect">
            <a:avLst/>
          </a:prstGeom>
          <a:noFill/>
        </p:spPr>
        <p:txBody>
          <a:bodyPr wrap="square" rtlCol="0">
            <a:spAutoFit/>
          </a:bodyPr>
          <a:lstStyle/>
          <a:p>
            <a:pPr>
              <a:lnSpc>
                <a:spcPct val="150000"/>
              </a:lnSpc>
              <a:spcBef>
                <a:spcPts val="600"/>
              </a:spcBef>
              <a:spcAft>
                <a:spcPts val="600"/>
              </a:spcAft>
            </a:pPr>
            <a:r>
              <a:rPr lang="zh-CN" altLang="en-US" sz="2800" dirty="0"/>
              <a:t>第一步：</a:t>
            </a:r>
            <a:r>
              <a:rPr lang="zh-CN" altLang="en-US" sz="2800" b="1" dirty="0"/>
              <a:t>定级（包括评审与审批。 ）</a:t>
            </a:r>
            <a:endParaRPr lang="en-US" altLang="zh-CN" sz="2800" b="1" dirty="0"/>
          </a:p>
          <a:p>
            <a:pPr>
              <a:lnSpc>
                <a:spcPct val="150000"/>
              </a:lnSpc>
              <a:spcBef>
                <a:spcPts val="600"/>
              </a:spcBef>
              <a:spcAft>
                <a:spcPts val="600"/>
              </a:spcAft>
            </a:pPr>
            <a:r>
              <a:rPr lang="zh-CN" altLang="en-US" sz="2800" dirty="0"/>
              <a:t>第二步：</a:t>
            </a:r>
            <a:r>
              <a:rPr lang="zh-CN" altLang="en-US" sz="2800" b="1" dirty="0"/>
              <a:t>备案（二级以上信息系统）</a:t>
            </a:r>
            <a:endParaRPr lang="en-US" altLang="zh-CN" sz="2800" b="1" dirty="0"/>
          </a:p>
          <a:p>
            <a:pPr>
              <a:lnSpc>
                <a:spcPct val="150000"/>
              </a:lnSpc>
              <a:spcBef>
                <a:spcPts val="600"/>
              </a:spcBef>
              <a:spcAft>
                <a:spcPts val="600"/>
              </a:spcAft>
            </a:pPr>
            <a:r>
              <a:rPr lang="zh-CN" altLang="en-US" sz="2800" dirty="0"/>
              <a:t>第三步：</a:t>
            </a:r>
            <a:r>
              <a:rPr lang="zh-CN" altLang="en-US" sz="2800" b="1" dirty="0">
                <a:solidFill>
                  <a:srgbClr val="FF0000"/>
                </a:solidFill>
                <a:latin typeface="+mj-ea"/>
              </a:rPr>
              <a:t>建设</a:t>
            </a:r>
            <a:r>
              <a:rPr lang="en-US" altLang="zh-CN" sz="2800" b="1" dirty="0">
                <a:solidFill>
                  <a:srgbClr val="FF0000"/>
                </a:solidFill>
                <a:latin typeface="+mj-ea"/>
              </a:rPr>
              <a:t>/</a:t>
            </a:r>
            <a:r>
              <a:rPr lang="zh-CN" altLang="en-US" sz="2800" b="1" dirty="0">
                <a:solidFill>
                  <a:srgbClr val="FF0000"/>
                </a:solidFill>
                <a:latin typeface="+mj-ea"/>
              </a:rPr>
              <a:t>整改（按条件选择产品）</a:t>
            </a:r>
            <a:endParaRPr lang="en-US" altLang="zh-CN" sz="2800" b="1" dirty="0">
              <a:solidFill>
                <a:srgbClr val="FF0000"/>
              </a:solidFill>
              <a:latin typeface="+mj-ea"/>
            </a:endParaRPr>
          </a:p>
          <a:p>
            <a:pPr>
              <a:lnSpc>
                <a:spcPct val="150000"/>
              </a:lnSpc>
              <a:spcBef>
                <a:spcPts val="600"/>
              </a:spcBef>
              <a:spcAft>
                <a:spcPts val="600"/>
              </a:spcAft>
            </a:pPr>
            <a:r>
              <a:rPr lang="zh-CN" altLang="en-US" sz="2800" dirty="0"/>
              <a:t>第四步：</a:t>
            </a:r>
            <a:r>
              <a:rPr lang="zh-CN" altLang="en-US" sz="2800" b="1" dirty="0">
                <a:latin typeface="+mj-ea"/>
              </a:rPr>
              <a:t>等级测评（</a:t>
            </a:r>
            <a:r>
              <a:rPr lang="zh-CN" altLang="en-US" sz="2800" b="1" dirty="0"/>
              <a:t>按条件选择测评机构</a:t>
            </a:r>
            <a:r>
              <a:rPr lang="zh-CN" altLang="en-US" sz="2800" b="1" dirty="0">
                <a:latin typeface="+mj-ea"/>
              </a:rPr>
              <a:t>）</a:t>
            </a:r>
            <a:endParaRPr lang="en-US" altLang="zh-CN" sz="2800" b="1" dirty="0">
              <a:latin typeface="+mj-ea"/>
            </a:endParaRPr>
          </a:p>
          <a:p>
            <a:pPr>
              <a:lnSpc>
                <a:spcPct val="150000"/>
              </a:lnSpc>
              <a:spcBef>
                <a:spcPts val="600"/>
              </a:spcBef>
              <a:spcAft>
                <a:spcPts val="600"/>
              </a:spcAft>
            </a:pPr>
            <a:r>
              <a:rPr lang="zh-CN" altLang="en-US" sz="2800" dirty="0"/>
              <a:t>第五步：</a:t>
            </a:r>
            <a:r>
              <a:rPr lang="zh-CN" altLang="en-US" sz="2800" b="1" dirty="0">
                <a:latin typeface="+mj-ea"/>
              </a:rPr>
              <a:t>监督管理（</a:t>
            </a:r>
            <a:r>
              <a:rPr lang="zh-CN" altLang="en-US" sz="2800" b="1" dirty="0"/>
              <a:t>监管部门定期开展监督检查</a:t>
            </a:r>
            <a:r>
              <a:rPr lang="zh-CN" altLang="en-US" sz="2800" b="1" dirty="0">
                <a:latin typeface="+mj-ea"/>
              </a:rPr>
              <a:t>）</a:t>
            </a:r>
          </a:p>
          <a:p>
            <a:endParaRPr lang="zh-CN" altLang="en-US" dirty="0"/>
          </a:p>
        </p:txBody>
      </p:sp>
      <p:sp>
        <p:nvSpPr>
          <p:cNvPr id="5"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a:t>
            </a:r>
            <a:endParaRPr lang="zh-CN" altLang="en-US" sz="3600" dirty="0"/>
          </a:p>
        </p:txBody>
      </p:sp>
    </p:spTree>
    <p:extLst>
      <p:ext uri="{BB962C8B-B14F-4D97-AF65-F5344CB8AC3E}">
        <p14:creationId xmlns:p14="http://schemas.microsoft.com/office/powerpoint/2010/main" val="2956651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p:txBody>
          <a:bodyPr/>
          <a:lstStyle/>
          <a:p>
            <a:r>
              <a:rPr lang="zh-CN" altLang="en-US" sz="3600" dirty="0" smtClean="0"/>
              <a:t>技术方面</a:t>
            </a:r>
            <a:endParaRPr lang="en-US" altLang="zh-CN" sz="3600" dirty="0" smtClean="0"/>
          </a:p>
          <a:p>
            <a:pPr indent="-633600">
              <a:spcBef>
                <a:spcPts val="1200"/>
              </a:spcBef>
              <a:buFont typeface="Wingdings" panose="05000000000000000000" pitchFamily="2" charset="2"/>
              <a:buChar char="Ø"/>
            </a:pPr>
            <a:r>
              <a:rPr lang="zh-CN" altLang="en-US" dirty="0" smtClean="0"/>
              <a:t>物理安全</a:t>
            </a:r>
            <a:endParaRPr lang="en-US" altLang="zh-CN" dirty="0" smtClean="0"/>
          </a:p>
          <a:p>
            <a:pPr indent="-633600">
              <a:spcBef>
                <a:spcPts val="1200"/>
              </a:spcBef>
              <a:buFont typeface="Wingdings" panose="05000000000000000000" pitchFamily="2" charset="2"/>
              <a:buChar char="Ø"/>
            </a:pPr>
            <a:r>
              <a:rPr lang="zh-CN" altLang="en-US" dirty="0" smtClean="0"/>
              <a:t>网络安全</a:t>
            </a:r>
            <a:endParaRPr lang="en-US" altLang="zh-CN" dirty="0" smtClean="0"/>
          </a:p>
          <a:p>
            <a:pPr indent="-633600">
              <a:spcBef>
                <a:spcPts val="1200"/>
              </a:spcBef>
              <a:buFont typeface="Wingdings" panose="05000000000000000000" pitchFamily="2" charset="2"/>
              <a:buChar char="Ø"/>
            </a:pPr>
            <a:r>
              <a:rPr lang="zh-CN" altLang="en-US" dirty="0" smtClean="0"/>
              <a:t>主机安全</a:t>
            </a:r>
            <a:endParaRPr lang="en-US" altLang="zh-CN" dirty="0" smtClean="0"/>
          </a:p>
          <a:p>
            <a:pPr indent="-633600">
              <a:spcBef>
                <a:spcPts val="1200"/>
              </a:spcBef>
              <a:buFont typeface="Wingdings" panose="05000000000000000000" pitchFamily="2" charset="2"/>
              <a:buChar char="Ø"/>
            </a:pPr>
            <a:r>
              <a:rPr lang="zh-CN" altLang="en-US" dirty="0" smtClean="0"/>
              <a:t>应用安全</a:t>
            </a:r>
            <a:endParaRPr lang="en-US" altLang="zh-CN" dirty="0" smtClean="0"/>
          </a:p>
          <a:p>
            <a:pPr indent="-633600">
              <a:spcBef>
                <a:spcPts val="1200"/>
              </a:spcBef>
              <a:buFont typeface="Wingdings" panose="05000000000000000000" pitchFamily="2" charset="2"/>
              <a:buChar char="Ø"/>
            </a:pPr>
            <a:r>
              <a:rPr lang="zh-CN" altLang="en-US" dirty="0" smtClean="0"/>
              <a:t>数据安全</a:t>
            </a:r>
            <a:endParaRPr lang="zh-CN" altLang="en-US" dirty="0"/>
          </a:p>
        </p:txBody>
      </p:sp>
      <p:sp>
        <p:nvSpPr>
          <p:cNvPr id="4" name="内容占位符 3"/>
          <p:cNvSpPr>
            <a:spLocks noGrp="1"/>
          </p:cNvSpPr>
          <p:nvPr>
            <p:ph sz="quarter" idx="14"/>
          </p:nvPr>
        </p:nvSpPr>
        <p:spPr/>
        <p:txBody>
          <a:bodyPr/>
          <a:lstStyle/>
          <a:p>
            <a:r>
              <a:rPr lang="zh-CN" altLang="en-US" sz="3600" dirty="0"/>
              <a:t>管理方面</a:t>
            </a:r>
            <a:endParaRPr lang="en-US" altLang="zh-CN" sz="3600" dirty="0"/>
          </a:p>
          <a:p>
            <a:pPr indent="-633600">
              <a:spcBef>
                <a:spcPts val="1200"/>
              </a:spcBef>
              <a:buFont typeface="Wingdings" panose="05000000000000000000" pitchFamily="2" charset="2"/>
              <a:buChar char="Ø"/>
            </a:pPr>
            <a:r>
              <a:rPr lang="zh-CN" altLang="en-US" dirty="0"/>
              <a:t>安全管理制度</a:t>
            </a:r>
            <a:endParaRPr lang="en-US" altLang="zh-CN" dirty="0"/>
          </a:p>
          <a:p>
            <a:pPr indent="-633600">
              <a:spcBef>
                <a:spcPts val="1200"/>
              </a:spcBef>
              <a:buFont typeface="Wingdings" panose="05000000000000000000" pitchFamily="2" charset="2"/>
              <a:buChar char="Ø"/>
            </a:pPr>
            <a:r>
              <a:rPr lang="zh-CN" altLang="en-US" dirty="0"/>
              <a:t>安全管理机构</a:t>
            </a:r>
            <a:endParaRPr lang="en-US" altLang="zh-CN" dirty="0"/>
          </a:p>
          <a:p>
            <a:pPr indent="-633600">
              <a:spcBef>
                <a:spcPts val="1200"/>
              </a:spcBef>
              <a:buFont typeface="Wingdings" panose="05000000000000000000" pitchFamily="2" charset="2"/>
              <a:buChar char="Ø"/>
            </a:pPr>
            <a:r>
              <a:rPr lang="zh-CN" altLang="en-US" dirty="0"/>
              <a:t>人员安全管理</a:t>
            </a:r>
            <a:endParaRPr lang="en-US" altLang="zh-CN" dirty="0"/>
          </a:p>
          <a:p>
            <a:pPr indent="-633600">
              <a:spcBef>
                <a:spcPts val="1200"/>
              </a:spcBef>
              <a:buFont typeface="Wingdings" panose="05000000000000000000" pitchFamily="2" charset="2"/>
              <a:buChar char="Ø"/>
            </a:pPr>
            <a:r>
              <a:rPr lang="zh-CN" altLang="en-US" dirty="0"/>
              <a:t>系统建设管理</a:t>
            </a:r>
            <a:endParaRPr lang="en-US" altLang="zh-CN" dirty="0"/>
          </a:p>
          <a:p>
            <a:pPr indent="-633600">
              <a:spcBef>
                <a:spcPts val="1200"/>
              </a:spcBef>
              <a:buFont typeface="Wingdings" panose="05000000000000000000" pitchFamily="2" charset="2"/>
              <a:buChar char="Ø"/>
            </a:pPr>
            <a:r>
              <a:rPr lang="zh-CN" altLang="en-US" dirty="0"/>
              <a:t>系统运维管理</a:t>
            </a:r>
          </a:p>
        </p:txBody>
      </p:sp>
      <p:sp>
        <p:nvSpPr>
          <p:cNvPr id="6"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建设整改（范围：十个领域）</a:t>
            </a:r>
            <a:endParaRPr lang="zh-CN" altLang="en-US" sz="3600" dirty="0"/>
          </a:p>
        </p:txBody>
      </p:sp>
    </p:spTree>
    <p:extLst>
      <p:ext uri="{BB962C8B-B14F-4D97-AF65-F5344CB8AC3E}">
        <p14:creationId xmlns:p14="http://schemas.microsoft.com/office/powerpoint/2010/main" val="3095343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76655" y="2406810"/>
            <a:ext cx="2671209" cy="3447288"/>
          </a:xfrm>
        </p:spPr>
        <p:txBody>
          <a:bodyPr/>
          <a:lstStyle/>
          <a:p>
            <a:r>
              <a:rPr lang="zh-CN" altLang="en-US" sz="3600" dirty="0" smtClean="0"/>
              <a:t>技术方面</a:t>
            </a:r>
            <a:endParaRPr lang="en-US" altLang="zh-CN" sz="3600" dirty="0" smtClean="0"/>
          </a:p>
          <a:p>
            <a:pPr indent="-633600">
              <a:spcBef>
                <a:spcPts val="1200"/>
              </a:spcBef>
              <a:buFont typeface="Wingdings" panose="05000000000000000000" pitchFamily="2" charset="2"/>
              <a:buChar char="Ø"/>
            </a:pPr>
            <a:r>
              <a:rPr lang="zh-CN" altLang="en-US" sz="2800" dirty="0" smtClean="0">
                <a:solidFill>
                  <a:srgbClr val="FF0000"/>
                </a:solidFill>
              </a:rPr>
              <a:t>物理安全</a:t>
            </a:r>
            <a:endParaRPr lang="en-US" altLang="zh-CN" sz="2800" dirty="0" smtClean="0">
              <a:solidFill>
                <a:srgbClr val="FF0000"/>
              </a:solidFill>
            </a:endParaRPr>
          </a:p>
          <a:p>
            <a:pPr indent="-633600">
              <a:spcBef>
                <a:spcPts val="1200"/>
              </a:spcBef>
              <a:buFont typeface="Wingdings" panose="05000000000000000000" pitchFamily="2" charset="2"/>
              <a:buChar char="Ø"/>
            </a:pPr>
            <a:r>
              <a:rPr lang="zh-CN" altLang="en-US" dirty="0" smtClean="0"/>
              <a:t>主机安全</a:t>
            </a:r>
            <a:endParaRPr lang="en-US" altLang="zh-CN" dirty="0" smtClean="0"/>
          </a:p>
          <a:p>
            <a:pPr indent="-633600">
              <a:spcBef>
                <a:spcPts val="1200"/>
              </a:spcBef>
              <a:buFont typeface="Wingdings" panose="05000000000000000000" pitchFamily="2" charset="2"/>
              <a:buChar char="Ø"/>
            </a:pPr>
            <a:r>
              <a:rPr lang="zh-CN" altLang="en-US" dirty="0" smtClean="0"/>
              <a:t>网络安全</a:t>
            </a:r>
            <a:endParaRPr lang="en-US" altLang="zh-CN" dirty="0" smtClean="0"/>
          </a:p>
          <a:p>
            <a:pPr indent="-633600">
              <a:spcBef>
                <a:spcPts val="1200"/>
              </a:spcBef>
              <a:buFont typeface="Wingdings" panose="05000000000000000000" pitchFamily="2" charset="2"/>
              <a:buChar char="Ø"/>
            </a:pPr>
            <a:r>
              <a:rPr lang="zh-CN" altLang="en-US" dirty="0" smtClean="0"/>
              <a:t>应用安全</a:t>
            </a:r>
            <a:endParaRPr lang="en-US" altLang="zh-CN" dirty="0" smtClean="0"/>
          </a:p>
          <a:p>
            <a:pPr indent="-633600">
              <a:spcBef>
                <a:spcPts val="1200"/>
              </a:spcBef>
              <a:buFont typeface="Wingdings" panose="05000000000000000000" pitchFamily="2" charset="2"/>
              <a:buChar char="Ø"/>
            </a:pPr>
            <a:r>
              <a:rPr lang="zh-CN" altLang="en-US" dirty="0" smtClean="0"/>
              <a:t>数据安全</a:t>
            </a:r>
            <a:endParaRPr lang="zh-CN" altLang="en-US" dirty="0"/>
          </a:p>
        </p:txBody>
      </p:sp>
      <p:sp>
        <p:nvSpPr>
          <p:cNvPr id="4" name="内容占位符 3"/>
          <p:cNvSpPr>
            <a:spLocks noGrp="1"/>
          </p:cNvSpPr>
          <p:nvPr>
            <p:ph sz="quarter" idx="14"/>
          </p:nvPr>
        </p:nvSpPr>
        <p:spPr>
          <a:xfrm>
            <a:off x="4139952" y="2003648"/>
            <a:ext cx="4752528" cy="4737720"/>
          </a:xfrm>
        </p:spPr>
        <p:txBody>
          <a:bodyPr>
            <a:normAutofit fontScale="47500" lnSpcReduction="20000"/>
          </a:bodyPr>
          <a:lstStyle/>
          <a:p>
            <a:r>
              <a:rPr lang="zh-CN" altLang="en-US" sz="3600" dirty="0" smtClean="0">
                <a:solidFill>
                  <a:srgbClr val="FF0000"/>
                </a:solidFill>
              </a:rPr>
              <a:t>测评人员关心的要素</a:t>
            </a:r>
            <a:endParaRPr lang="en-US" altLang="zh-CN" sz="3600" dirty="0" smtClean="0">
              <a:solidFill>
                <a:srgbClr val="FF0000"/>
              </a:solidFill>
            </a:endParaRPr>
          </a:p>
          <a:p>
            <a:pPr marL="0" indent="0">
              <a:spcBef>
                <a:spcPts val="1200"/>
              </a:spcBef>
              <a:buNone/>
            </a:pPr>
            <a:r>
              <a:rPr lang="zh-CN" altLang="en-US" b="1" dirty="0" smtClean="0"/>
              <a:t>硬性条件：</a:t>
            </a:r>
            <a:endParaRPr lang="en-US" altLang="zh-CN" b="1" dirty="0" smtClean="0"/>
          </a:p>
          <a:p>
            <a:pPr marL="0" indent="0">
              <a:spcBef>
                <a:spcPts val="1200"/>
              </a:spcBef>
              <a:buNone/>
            </a:pPr>
            <a:r>
              <a:rPr lang="en-US" altLang="zh-CN" dirty="0" smtClean="0"/>
              <a:t>1</a:t>
            </a:r>
            <a:r>
              <a:rPr lang="zh-CN" altLang="en-US" dirty="0" smtClean="0"/>
              <a:t>、需要使用彩</a:t>
            </a:r>
            <a:r>
              <a:rPr lang="zh-CN" altLang="en-US" dirty="0"/>
              <a:t>钢板、防火门等进行区域隔离</a:t>
            </a:r>
          </a:p>
          <a:p>
            <a:pPr marL="0" indent="0">
              <a:spcBef>
                <a:spcPts val="1200"/>
              </a:spcBef>
              <a:buNone/>
            </a:pPr>
            <a:r>
              <a:rPr lang="en-US" altLang="zh-CN" dirty="0"/>
              <a:t>2</a:t>
            </a:r>
            <a:r>
              <a:rPr lang="zh-CN" altLang="en-US" dirty="0"/>
              <a:t>、视频监控系统</a:t>
            </a:r>
          </a:p>
          <a:p>
            <a:pPr marL="0" indent="0">
              <a:spcBef>
                <a:spcPts val="1200"/>
              </a:spcBef>
              <a:buNone/>
            </a:pPr>
            <a:r>
              <a:rPr lang="en-US" altLang="zh-CN" dirty="0"/>
              <a:t>3</a:t>
            </a:r>
            <a:r>
              <a:rPr lang="zh-CN" altLang="en-US" dirty="0"/>
              <a:t>、防盗报警系统</a:t>
            </a:r>
          </a:p>
          <a:p>
            <a:pPr marL="0" indent="0">
              <a:spcBef>
                <a:spcPts val="1200"/>
              </a:spcBef>
              <a:buNone/>
            </a:pPr>
            <a:r>
              <a:rPr lang="en-US" altLang="zh-CN" dirty="0"/>
              <a:t>4</a:t>
            </a:r>
            <a:r>
              <a:rPr lang="zh-CN" altLang="en-US" dirty="0"/>
              <a:t>、灭火设备</a:t>
            </a:r>
            <a:r>
              <a:rPr lang="zh-CN" altLang="en-US" dirty="0" smtClean="0"/>
              <a:t>和自动报警灭火系统</a:t>
            </a:r>
            <a:endParaRPr lang="zh-CN" altLang="en-US" dirty="0"/>
          </a:p>
          <a:p>
            <a:pPr marL="0" indent="0">
              <a:spcBef>
                <a:spcPts val="1200"/>
              </a:spcBef>
              <a:buNone/>
            </a:pPr>
            <a:r>
              <a:rPr lang="en-US" altLang="zh-CN" dirty="0"/>
              <a:t>5</a:t>
            </a:r>
            <a:r>
              <a:rPr lang="zh-CN" altLang="en-US" dirty="0"/>
              <a:t>、水敏感检测仪及漏水检测报警系统</a:t>
            </a:r>
          </a:p>
          <a:p>
            <a:pPr marL="0" indent="0">
              <a:spcBef>
                <a:spcPts val="1200"/>
              </a:spcBef>
              <a:buNone/>
            </a:pPr>
            <a:r>
              <a:rPr lang="en-US" altLang="zh-CN" dirty="0"/>
              <a:t>6</a:t>
            </a:r>
            <a:r>
              <a:rPr lang="zh-CN" altLang="en-US" dirty="0" smtClean="0"/>
              <a:t>、精密空调（主）</a:t>
            </a:r>
            <a:r>
              <a:rPr lang="en-US" altLang="zh-CN" dirty="0" smtClean="0"/>
              <a:t>+</a:t>
            </a:r>
            <a:r>
              <a:rPr lang="zh-CN" altLang="en-US" dirty="0" smtClean="0"/>
              <a:t>保温棉</a:t>
            </a:r>
            <a:r>
              <a:rPr lang="zh-CN" altLang="en-US" dirty="0"/>
              <a:t>（辅） </a:t>
            </a:r>
            <a:r>
              <a:rPr lang="en-US" altLang="zh-CN" dirty="0" smtClean="0"/>
              <a:t>+</a:t>
            </a:r>
            <a:r>
              <a:rPr lang="zh-CN" altLang="en-US" dirty="0" smtClean="0"/>
              <a:t>除湿装置（辅）</a:t>
            </a:r>
            <a:endParaRPr lang="zh-CN" altLang="en-US" dirty="0"/>
          </a:p>
          <a:p>
            <a:pPr marL="0" indent="0">
              <a:spcBef>
                <a:spcPts val="1200"/>
              </a:spcBef>
              <a:buNone/>
            </a:pPr>
            <a:r>
              <a:rPr lang="en-US" altLang="zh-CN" dirty="0"/>
              <a:t>7</a:t>
            </a:r>
            <a:r>
              <a:rPr lang="zh-CN" altLang="en-US" dirty="0" smtClean="0"/>
              <a:t>、防雷装置</a:t>
            </a:r>
            <a:endParaRPr lang="en-US" altLang="zh-CN" dirty="0" smtClean="0"/>
          </a:p>
          <a:p>
            <a:pPr marL="0" indent="0">
              <a:spcBef>
                <a:spcPts val="1200"/>
              </a:spcBef>
              <a:buNone/>
            </a:pPr>
            <a:r>
              <a:rPr lang="en-US" altLang="zh-CN" dirty="0" smtClean="0"/>
              <a:t>8</a:t>
            </a:r>
            <a:r>
              <a:rPr lang="zh-CN" altLang="en-US" dirty="0" smtClean="0"/>
              <a:t>、备用发电机</a:t>
            </a:r>
          </a:p>
          <a:p>
            <a:pPr marL="0" indent="0">
              <a:spcBef>
                <a:spcPts val="1200"/>
              </a:spcBef>
              <a:buNone/>
            </a:pPr>
            <a:r>
              <a:rPr lang="en-US" altLang="zh-CN" dirty="0" smtClean="0"/>
              <a:t>9</a:t>
            </a:r>
            <a:r>
              <a:rPr lang="zh-CN" altLang="en-US" dirty="0" smtClean="0"/>
              <a:t>、</a:t>
            </a:r>
            <a:r>
              <a:rPr lang="zh-CN" altLang="en-US" dirty="0"/>
              <a:t>电磁屏蔽</a:t>
            </a:r>
            <a:r>
              <a:rPr lang="zh-CN" altLang="en-US" dirty="0" smtClean="0"/>
              <a:t>柜</a:t>
            </a:r>
            <a:endParaRPr lang="en-US" altLang="zh-CN" dirty="0" smtClean="0"/>
          </a:p>
          <a:p>
            <a:pPr marL="0" indent="0">
              <a:spcBef>
                <a:spcPts val="1200"/>
              </a:spcBef>
              <a:buNone/>
            </a:pPr>
            <a:r>
              <a:rPr lang="zh-CN" altLang="en-US" b="1" dirty="0"/>
              <a:t>软性</a:t>
            </a:r>
            <a:r>
              <a:rPr lang="zh-CN" altLang="en-US" b="1" dirty="0" smtClean="0"/>
              <a:t>条件：</a:t>
            </a:r>
            <a:endParaRPr lang="en-US" altLang="zh-CN" b="1" dirty="0" smtClean="0"/>
          </a:p>
          <a:p>
            <a:pPr marL="0" indent="0">
              <a:spcBef>
                <a:spcPts val="1200"/>
              </a:spcBef>
              <a:buNone/>
            </a:pPr>
            <a:r>
              <a:rPr lang="en-US" altLang="zh-CN" dirty="0" smtClean="0"/>
              <a:t>1</a:t>
            </a:r>
            <a:r>
              <a:rPr lang="zh-CN" altLang="en-US" dirty="0" smtClean="0"/>
              <a:t>、人工值守</a:t>
            </a:r>
            <a:endParaRPr lang="en-US" altLang="zh-CN" dirty="0" smtClean="0"/>
          </a:p>
          <a:p>
            <a:pPr marL="0" indent="0">
              <a:spcBef>
                <a:spcPts val="1200"/>
              </a:spcBef>
              <a:buNone/>
            </a:pPr>
            <a:r>
              <a:rPr lang="en-US" altLang="zh-CN" dirty="0" smtClean="0"/>
              <a:t>2</a:t>
            </a:r>
            <a:r>
              <a:rPr lang="zh-CN" altLang="en-US" dirty="0" smtClean="0"/>
              <a:t>、人员</a:t>
            </a:r>
            <a:r>
              <a:rPr lang="zh-CN" altLang="en-US" dirty="0"/>
              <a:t>、物品</a:t>
            </a:r>
            <a:r>
              <a:rPr lang="zh-CN" altLang="en-US" dirty="0" smtClean="0"/>
              <a:t>进出需申请</a:t>
            </a:r>
            <a:r>
              <a:rPr lang="en-US" altLang="zh-CN" dirty="0" smtClean="0"/>
              <a:t>+</a:t>
            </a:r>
            <a:r>
              <a:rPr lang="zh-CN" altLang="en-US" dirty="0" smtClean="0"/>
              <a:t>登记</a:t>
            </a:r>
            <a:endParaRPr lang="en-US" altLang="zh-CN" dirty="0" smtClean="0"/>
          </a:p>
          <a:p>
            <a:pPr marL="0" indent="0">
              <a:spcBef>
                <a:spcPts val="1200"/>
              </a:spcBef>
              <a:buNone/>
            </a:pPr>
            <a:r>
              <a:rPr lang="en-US" altLang="zh-CN" dirty="0" smtClean="0"/>
              <a:t>3</a:t>
            </a:r>
            <a:r>
              <a:rPr lang="zh-CN" altLang="en-US" dirty="0" smtClean="0"/>
              <a:t>、机房安全管理制度（管理职责、人员及物品进出管理、环境管理）</a:t>
            </a:r>
            <a:endParaRPr lang="en-US" altLang="zh-CN" dirty="0" smtClean="0"/>
          </a:p>
          <a:p>
            <a:pPr marL="0" indent="0">
              <a:spcBef>
                <a:spcPts val="1200"/>
              </a:spcBef>
              <a:buNone/>
            </a:pPr>
            <a:r>
              <a:rPr lang="en-US" altLang="zh-CN" dirty="0" smtClean="0"/>
              <a:t>4</a:t>
            </a:r>
            <a:r>
              <a:rPr lang="zh-CN" altLang="en-US" dirty="0" smtClean="0"/>
              <a:t>、定期巡检、运维记录</a:t>
            </a:r>
            <a:endParaRPr lang="en-US" altLang="zh-CN" dirty="0" smtClean="0"/>
          </a:p>
          <a:p>
            <a:pPr marL="0" indent="0">
              <a:spcBef>
                <a:spcPts val="1200"/>
              </a:spcBef>
              <a:buNone/>
            </a:pPr>
            <a:endParaRPr lang="en-US" altLang="zh-CN" dirty="0" smtClean="0"/>
          </a:p>
          <a:p>
            <a:pPr marL="0" indent="0">
              <a:spcBef>
                <a:spcPts val="1200"/>
              </a:spcBef>
              <a:buNone/>
            </a:pPr>
            <a:endParaRPr lang="en-US" altLang="zh-CN" dirty="0" smtClean="0"/>
          </a:p>
        </p:txBody>
      </p:sp>
      <p:sp>
        <p:nvSpPr>
          <p:cNvPr id="5" name="TextBox 4"/>
          <p:cNvSpPr txBox="1"/>
          <p:nvPr/>
        </p:nvSpPr>
        <p:spPr>
          <a:xfrm>
            <a:off x="611560" y="1628800"/>
            <a:ext cx="2808312" cy="461665"/>
          </a:xfrm>
          <a:prstGeom prst="rect">
            <a:avLst/>
          </a:prstGeom>
          <a:noFill/>
        </p:spPr>
        <p:txBody>
          <a:bodyPr wrap="square" rtlCol="0">
            <a:spAutoFit/>
          </a:bodyPr>
          <a:lstStyle/>
          <a:p>
            <a:r>
              <a:rPr lang="zh-CN" altLang="en-US" sz="2400" dirty="0" smtClean="0"/>
              <a:t>以三级系统为例</a:t>
            </a:r>
            <a:endParaRPr lang="zh-CN" altLang="en-US" sz="2400" dirty="0"/>
          </a:p>
        </p:txBody>
      </p:sp>
      <p:sp>
        <p:nvSpPr>
          <p:cNvPr id="6" name="左大括号 5"/>
          <p:cNvSpPr/>
          <p:nvPr/>
        </p:nvSpPr>
        <p:spPr>
          <a:xfrm>
            <a:off x="3419872" y="1988840"/>
            <a:ext cx="864096" cy="4608512"/>
          </a:xfrm>
          <a:prstGeom prst="leftBrace">
            <a:avLst>
              <a:gd name="adj1" fmla="val 8333"/>
              <a:gd name="adj2" fmla="val 49742"/>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虚尾箭头 13"/>
          <p:cNvSpPr/>
          <p:nvPr/>
        </p:nvSpPr>
        <p:spPr>
          <a:xfrm rot="1990119">
            <a:off x="2828441" y="3516137"/>
            <a:ext cx="765767" cy="617813"/>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建设整改（物理安全）</a:t>
            </a:r>
            <a:endParaRPr lang="zh-CN" altLang="en-US" sz="3600" dirty="0"/>
          </a:p>
        </p:txBody>
      </p:sp>
    </p:spTree>
    <p:extLst>
      <p:ext uri="{BB962C8B-B14F-4D97-AF65-F5344CB8AC3E}">
        <p14:creationId xmlns:p14="http://schemas.microsoft.com/office/powerpoint/2010/main" val="166286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1000"/>
                                        <p:tgtEl>
                                          <p:spTgt spid="4">
                                            <p:txEl>
                                              <p:pRg st="6" end="6"/>
                                            </p:txEl>
                                          </p:spTgt>
                                        </p:tgtEl>
                                      </p:cBhvr>
                                    </p:animEffect>
                                    <p:anim calcmode="lin" valueType="num">
                                      <p:cBhvr>
                                        <p:cTn id="5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fade">
                                      <p:cBhvr>
                                        <p:cTn id="58" dur="1000"/>
                                        <p:tgtEl>
                                          <p:spTgt spid="4">
                                            <p:txEl>
                                              <p:pRg st="7" end="7"/>
                                            </p:txEl>
                                          </p:spTgt>
                                        </p:tgtEl>
                                      </p:cBhvr>
                                    </p:animEffect>
                                    <p:anim calcmode="lin" valueType="num">
                                      <p:cBhvr>
                                        <p:cTn id="5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fade">
                                      <p:cBhvr>
                                        <p:cTn id="68" dur="1000"/>
                                        <p:tgtEl>
                                          <p:spTgt spid="4">
                                            <p:txEl>
                                              <p:pRg st="9" end="9"/>
                                            </p:txEl>
                                          </p:spTgt>
                                        </p:tgtEl>
                                      </p:cBhvr>
                                    </p:animEffect>
                                    <p:anim calcmode="lin" valueType="num">
                                      <p:cBhvr>
                                        <p:cTn id="6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9" end="9"/>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Effect transition="in" filter="fade">
                                      <p:cBhvr>
                                        <p:cTn id="73" dur="1000"/>
                                        <p:tgtEl>
                                          <p:spTgt spid="4">
                                            <p:txEl>
                                              <p:pRg st="10" end="10"/>
                                            </p:txEl>
                                          </p:spTgt>
                                        </p:tgtEl>
                                      </p:cBhvr>
                                    </p:animEffect>
                                    <p:anim calcmode="lin" valueType="num">
                                      <p:cBhvr>
                                        <p:cTn id="74"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4">
                                            <p:txEl>
                                              <p:pRg st="11" end="11"/>
                                            </p:txEl>
                                          </p:spTgt>
                                        </p:tgtEl>
                                        <p:attrNameLst>
                                          <p:attrName>style.visibility</p:attrName>
                                        </p:attrNameLst>
                                      </p:cBhvr>
                                      <p:to>
                                        <p:strVal val="visible"/>
                                      </p:to>
                                    </p:set>
                                    <p:animEffect transition="in" filter="fade">
                                      <p:cBhvr>
                                        <p:cTn id="78" dur="1000"/>
                                        <p:tgtEl>
                                          <p:spTgt spid="4">
                                            <p:txEl>
                                              <p:pRg st="11" end="11"/>
                                            </p:txEl>
                                          </p:spTgt>
                                        </p:tgtEl>
                                      </p:cBhvr>
                                    </p:animEffect>
                                    <p:anim calcmode="lin" valueType="num">
                                      <p:cBhvr>
                                        <p:cTn id="79"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0"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
                                            <p:txEl>
                                              <p:pRg st="12" end="12"/>
                                            </p:txEl>
                                          </p:spTgt>
                                        </p:tgtEl>
                                        <p:attrNameLst>
                                          <p:attrName>style.visibility</p:attrName>
                                        </p:attrNameLst>
                                      </p:cBhvr>
                                      <p:to>
                                        <p:strVal val="visible"/>
                                      </p:to>
                                    </p:set>
                                    <p:animEffect transition="in" filter="fade">
                                      <p:cBhvr>
                                        <p:cTn id="83" dur="1000"/>
                                        <p:tgtEl>
                                          <p:spTgt spid="4">
                                            <p:txEl>
                                              <p:pRg st="12" end="12"/>
                                            </p:txEl>
                                          </p:spTgt>
                                        </p:tgtEl>
                                      </p:cBhvr>
                                    </p:animEffect>
                                    <p:anim calcmode="lin" valueType="num">
                                      <p:cBhvr>
                                        <p:cTn id="84"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
                                            <p:txEl>
                                              <p:pRg st="13" end="13"/>
                                            </p:txEl>
                                          </p:spTgt>
                                        </p:tgtEl>
                                        <p:attrNameLst>
                                          <p:attrName>style.visibility</p:attrName>
                                        </p:attrNameLst>
                                      </p:cBhvr>
                                      <p:to>
                                        <p:strVal val="visible"/>
                                      </p:to>
                                    </p:set>
                                    <p:animEffect transition="in" filter="fade">
                                      <p:cBhvr>
                                        <p:cTn id="88" dur="1000"/>
                                        <p:tgtEl>
                                          <p:spTgt spid="4">
                                            <p:txEl>
                                              <p:pRg st="13" end="13"/>
                                            </p:txEl>
                                          </p:spTgt>
                                        </p:tgtEl>
                                      </p:cBhvr>
                                    </p:animEffect>
                                    <p:anim calcmode="lin" valueType="num">
                                      <p:cBhvr>
                                        <p:cTn id="89"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4">
                                            <p:txEl>
                                              <p:pRg st="14" end="14"/>
                                            </p:txEl>
                                          </p:spTgt>
                                        </p:tgtEl>
                                        <p:attrNameLst>
                                          <p:attrName>style.visibility</p:attrName>
                                        </p:attrNameLst>
                                      </p:cBhvr>
                                      <p:to>
                                        <p:strVal val="visible"/>
                                      </p:to>
                                    </p:set>
                                    <p:animEffect transition="in" filter="fade">
                                      <p:cBhvr>
                                        <p:cTn id="93" dur="1000"/>
                                        <p:tgtEl>
                                          <p:spTgt spid="4">
                                            <p:txEl>
                                              <p:pRg st="14" end="14"/>
                                            </p:txEl>
                                          </p:spTgt>
                                        </p:tgtEl>
                                      </p:cBhvr>
                                    </p:animEffect>
                                    <p:anim calcmode="lin" valueType="num">
                                      <p:cBhvr>
                                        <p:cTn id="94"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95" dur="1000" fill="hold"/>
                                        <p:tgtEl>
                                          <p:spTgt spid="4">
                                            <p:txEl>
                                              <p:pRg st="14" end="14"/>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
                                            <p:txEl>
                                              <p:pRg st="15" end="15"/>
                                            </p:txEl>
                                          </p:spTgt>
                                        </p:tgtEl>
                                        <p:attrNameLst>
                                          <p:attrName>style.visibility</p:attrName>
                                        </p:attrNameLst>
                                      </p:cBhvr>
                                      <p:to>
                                        <p:strVal val="visible"/>
                                      </p:to>
                                    </p:set>
                                    <p:animEffect transition="in" filter="fade">
                                      <p:cBhvr>
                                        <p:cTn id="98" dur="1000"/>
                                        <p:tgtEl>
                                          <p:spTgt spid="4">
                                            <p:txEl>
                                              <p:pRg st="15" end="15"/>
                                            </p:txEl>
                                          </p:spTgt>
                                        </p:tgtEl>
                                      </p:cBhvr>
                                    </p:animEffect>
                                    <p:anim calcmode="lin" valueType="num">
                                      <p:cBhvr>
                                        <p:cTn id="99"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00"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11560" y="2348880"/>
            <a:ext cx="2671209" cy="3447288"/>
          </a:xfrm>
        </p:spPr>
        <p:txBody>
          <a:bodyPr/>
          <a:lstStyle/>
          <a:p>
            <a:r>
              <a:rPr lang="zh-CN" altLang="en-US" sz="3600" dirty="0" smtClean="0"/>
              <a:t>技术方面</a:t>
            </a:r>
            <a:endParaRPr lang="en-US" altLang="zh-CN" sz="3600" dirty="0" smtClean="0"/>
          </a:p>
          <a:p>
            <a:pPr indent="-633600">
              <a:spcBef>
                <a:spcPts val="1200"/>
              </a:spcBef>
              <a:buFont typeface="Wingdings" panose="05000000000000000000" pitchFamily="2" charset="2"/>
              <a:buChar char="Ø"/>
            </a:pPr>
            <a:r>
              <a:rPr lang="zh-CN" altLang="en-US" dirty="0"/>
              <a:t>物理安全</a:t>
            </a:r>
            <a:endParaRPr lang="en-US" altLang="zh-CN" dirty="0"/>
          </a:p>
          <a:p>
            <a:pPr indent="-633600">
              <a:spcBef>
                <a:spcPts val="1200"/>
              </a:spcBef>
              <a:buFont typeface="Wingdings" panose="05000000000000000000" pitchFamily="2" charset="2"/>
              <a:buChar char="Ø"/>
            </a:pPr>
            <a:r>
              <a:rPr lang="zh-CN" altLang="en-US" sz="2800" dirty="0" smtClean="0">
                <a:solidFill>
                  <a:srgbClr val="FF0000"/>
                </a:solidFill>
              </a:rPr>
              <a:t>网络安全</a:t>
            </a:r>
            <a:endParaRPr lang="en-US" altLang="zh-CN" sz="2800" dirty="0" smtClean="0">
              <a:solidFill>
                <a:srgbClr val="FF0000"/>
              </a:solidFill>
            </a:endParaRPr>
          </a:p>
          <a:p>
            <a:pPr indent="-633600">
              <a:spcBef>
                <a:spcPts val="1200"/>
              </a:spcBef>
              <a:buFont typeface="Wingdings" panose="05000000000000000000" pitchFamily="2" charset="2"/>
              <a:buChar char="Ø"/>
            </a:pPr>
            <a:r>
              <a:rPr lang="zh-CN" altLang="en-US" dirty="0"/>
              <a:t>主机安全</a:t>
            </a:r>
            <a:endParaRPr lang="en-US" altLang="zh-CN" dirty="0"/>
          </a:p>
          <a:p>
            <a:pPr indent="-633600">
              <a:spcBef>
                <a:spcPts val="1200"/>
              </a:spcBef>
              <a:buFont typeface="Wingdings" panose="05000000000000000000" pitchFamily="2" charset="2"/>
              <a:buChar char="Ø"/>
            </a:pPr>
            <a:r>
              <a:rPr lang="zh-CN" altLang="en-US" dirty="0" smtClean="0"/>
              <a:t>应用安全</a:t>
            </a:r>
            <a:endParaRPr lang="en-US" altLang="zh-CN" dirty="0" smtClean="0"/>
          </a:p>
          <a:p>
            <a:pPr indent="-633600">
              <a:spcBef>
                <a:spcPts val="1200"/>
              </a:spcBef>
              <a:buFont typeface="Wingdings" panose="05000000000000000000" pitchFamily="2" charset="2"/>
              <a:buChar char="Ø"/>
            </a:pPr>
            <a:r>
              <a:rPr lang="zh-CN" altLang="en-US" dirty="0" smtClean="0"/>
              <a:t>数据安全</a:t>
            </a:r>
            <a:endParaRPr lang="zh-CN" altLang="en-US" dirty="0"/>
          </a:p>
        </p:txBody>
      </p:sp>
      <p:sp>
        <p:nvSpPr>
          <p:cNvPr id="4" name="内容占位符 3"/>
          <p:cNvSpPr>
            <a:spLocks noGrp="1"/>
          </p:cNvSpPr>
          <p:nvPr>
            <p:ph sz="quarter" idx="14"/>
          </p:nvPr>
        </p:nvSpPr>
        <p:spPr>
          <a:xfrm>
            <a:off x="4139952" y="1859632"/>
            <a:ext cx="4752528" cy="4881736"/>
          </a:xfrm>
        </p:spPr>
        <p:txBody>
          <a:bodyPr>
            <a:normAutofit fontScale="47500" lnSpcReduction="20000"/>
          </a:bodyPr>
          <a:lstStyle/>
          <a:p>
            <a:r>
              <a:rPr lang="zh-CN" altLang="en-US" sz="3600" dirty="0" smtClean="0">
                <a:solidFill>
                  <a:srgbClr val="FF0000"/>
                </a:solidFill>
              </a:rPr>
              <a:t>测评人员关心的要素</a:t>
            </a:r>
            <a:endParaRPr lang="en-US" altLang="zh-CN" sz="3600" dirty="0" smtClean="0">
              <a:solidFill>
                <a:srgbClr val="FF0000"/>
              </a:solidFill>
            </a:endParaRPr>
          </a:p>
          <a:p>
            <a:pPr marL="0" indent="0">
              <a:spcBef>
                <a:spcPts val="1200"/>
              </a:spcBef>
              <a:buNone/>
            </a:pPr>
            <a:r>
              <a:rPr lang="zh-CN" altLang="en-US" b="1" dirty="0" smtClean="0"/>
              <a:t>硬性条件：</a:t>
            </a:r>
            <a:endParaRPr lang="en-US" altLang="zh-CN" b="1" dirty="0" smtClean="0"/>
          </a:p>
          <a:p>
            <a:pPr marL="0" indent="0">
              <a:spcBef>
                <a:spcPts val="1200"/>
              </a:spcBef>
              <a:buNone/>
            </a:pPr>
            <a:r>
              <a:rPr lang="en-US" altLang="zh-CN" dirty="0" smtClean="0"/>
              <a:t>1</a:t>
            </a:r>
            <a:r>
              <a:rPr lang="zh-CN" altLang="en-US" dirty="0" smtClean="0"/>
              <a:t>、入侵</a:t>
            </a:r>
            <a:r>
              <a:rPr lang="zh-CN" altLang="en-US" dirty="0"/>
              <a:t>防御</a:t>
            </a:r>
            <a:r>
              <a:rPr lang="zh-CN" altLang="en-US" dirty="0" smtClean="0"/>
              <a:t>系统（基于网络）</a:t>
            </a:r>
            <a:endParaRPr lang="zh-CN" altLang="en-US" dirty="0"/>
          </a:p>
          <a:p>
            <a:pPr marL="0" indent="0">
              <a:spcBef>
                <a:spcPts val="1200"/>
              </a:spcBef>
              <a:buNone/>
            </a:pPr>
            <a:r>
              <a:rPr lang="en-US" altLang="zh-CN" dirty="0"/>
              <a:t>2</a:t>
            </a:r>
            <a:r>
              <a:rPr lang="zh-CN" altLang="en-US" dirty="0"/>
              <a:t>、上网行为管理系统</a:t>
            </a:r>
          </a:p>
          <a:p>
            <a:pPr marL="0" indent="0">
              <a:spcBef>
                <a:spcPts val="1200"/>
              </a:spcBef>
              <a:buNone/>
            </a:pPr>
            <a:r>
              <a:rPr lang="en-US" altLang="zh-CN" dirty="0"/>
              <a:t>3</a:t>
            </a:r>
            <a:r>
              <a:rPr lang="zh-CN" altLang="en-US" dirty="0"/>
              <a:t>、网络准入系统</a:t>
            </a:r>
          </a:p>
          <a:p>
            <a:pPr marL="0" indent="0">
              <a:spcBef>
                <a:spcPts val="1200"/>
              </a:spcBef>
              <a:buNone/>
            </a:pPr>
            <a:r>
              <a:rPr lang="en-US" altLang="zh-CN" dirty="0"/>
              <a:t>4</a:t>
            </a:r>
            <a:r>
              <a:rPr lang="zh-CN" altLang="en-US" dirty="0" smtClean="0"/>
              <a:t>、防</a:t>
            </a:r>
            <a:r>
              <a:rPr lang="zh-CN" altLang="en-US" dirty="0"/>
              <a:t>病毒软件</a:t>
            </a:r>
          </a:p>
          <a:p>
            <a:pPr marL="0" indent="0">
              <a:spcBef>
                <a:spcPts val="1200"/>
              </a:spcBef>
              <a:buNone/>
            </a:pPr>
            <a:r>
              <a:rPr lang="en-US" altLang="zh-CN" dirty="0" smtClean="0"/>
              <a:t>5</a:t>
            </a:r>
            <a:r>
              <a:rPr lang="zh-CN" altLang="en-US" dirty="0" smtClean="0"/>
              <a:t>、防火墙</a:t>
            </a:r>
            <a:endParaRPr lang="zh-CN" altLang="en-US" dirty="0"/>
          </a:p>
          <a:p>
            <a:pPr marL="0" indent="0">
              <a:spcBef>
                <a:spcPts val="1200"/>
              </a:spcBef>
              <a:buNone/>
            </a:pPr>
            <a:r>
              <a:rPr lang="zh-CN" altLang="en-US" b="1" dirty="0" smtClean="0"/>
              <a:t>软性条件：</a:t>
            </a:r>
            <a:endParaRPr lang="en-US" altLang="zh-CN" b="1" dirty="0" smtClean="0"/>
          </a:p>
          <a:p>
            <a:pPr marL="0" indent="0">
              <a:spcBef>
                <a:spcPts val="1200"/>
              </a:spcBef>
              <a:buNone/>
            </a:pPr>
            <a:r>
              <a:rPr lang="en-US" altLang="zh-CN" dirty="0" smtClean="0"/>
              <a:t>1</a:t>
            </a:r>
            <a:r>
              <a:rPr lang="zh-CN" altLang="en-US" dirty="0" smtClean="0"/>
              <a:t>、带宽充足，有优先级管理、满足高峰期要求</a:t>
            </a:r>
            <a:endParaRPr lang="en-US" altLang="zh-CN" dirty="0" smtClean="0"/>
          </a:p>
          <a:p>
            <a:pPr marL="0" indent="0">
              <a:spcBef>
                <a:spcPts val="1200"/>
              </a:spcBef>
              <a:buNone/>
            </a:pPr>
            <a:r>
              <a:rPr lang="en-US" altLang="zh-CN" dirty="0" smtClean="0"/>
              <a:t>2</a:t>
            </a:r>
            <a:r>
              <a:rPr lang="zh-CN" altLang="en-US" dirty="0" smtClean="0"/>
              <a:t>、网络结构安全、子网划分合理</a:t>
            </a:r>
            <a:endParaRPr lang="en-US" altLang="zh-CN" dirty="0" smtClean="0"/>
          </a:p>
          <a:p>
            <a:pPr marL="0" indent="0">
              <a:spcBef>
                <a:spcPts val="1200"/>
              </a:spcBef>
              <a:buNone/>
            </a:pPr>
            <a:r>
              <a:rPr lang="en-US" altLang="zh-CN" dirty="0" smtClean="0"/>
              <a:t>3</a:t>
            </a:r>
            <a:r>
              <a:rPr lang="zh-CN" altLang="en-US" dirty="0" smtClean="0"/>
              <a:t>、对各网络安全设备及网络互连设备进行正确安全配置，访问控制粒度达到端口级</a:t>
            </a:r>
            <a:endParaRPr lang="en-US" altLang="zh-CN" dirty="0" smtClean="0"/>
          </a:p>
          <a:p>
            <a:pPr marL="0" indent="0">
              <a:spcBef>
                <a:spcPts val="1200"/>
              </a:spcBef>
              <a:buNone/>
            </a:pPr>
            <a:r>
              <a:rPr lang="en-US" altLang="zh-CN" dirty="0" smtClean="0"/>
              <a:t>4</a:t>
            </a:r>
            <a:r>
              <a:rPr lang="zh-CN" altLang="en-US" dirty="0" smtClean="0"/>
              <a:t>、能限制最大流量数和连接数，能过滤相关网络协议内容</a:t>
            </a:r>
            <a:endParaRPr lang="en-US" altLang="zh-CN" dirty="0" smtClean="0"/>
          </a:p>
          <a:p>
            <a:pPr marL="0" indent="0">
              <a:spcBef>
                <a:spcPts val="1200"/>
              </a:spcBef>
              <a:buNone/>
            </a:pPr>
            <a:r>
              <a:rPr lang="en-US" altLang="zh-CN" dirty="0" smtClean="0"/>
              <a:t>5</a:t>
            </a:r>
            <a:r>
              <a:rPr lang="zh-CN" altLang="en-US" dirty="0" smtClean="0"/>
              <a:t>、能记录事件的日期、时间、用户、事件类型、事件是否成功，以及能保护审计数据不被非法操作</a:t>
            </a:r>
            <a:endParaRPr lang="en-US" altLang="zh-CN" dirty="0" smtClean="0"/>
          </a:p>
          <a:p>
            <a:pPr marL="0" indent="0">
              <a:spcBef>
                <a:spcPts val="1200"/>
              </a:spcBef>
              <a:buNone/>
            </a:pPr>
            <a:r>
              <a:rPr lang="en-US" altLang="zh-CN" dirty="0" smtClean="0"/>
              <a:t>6</a:t>
            </a:r>
            <a:r>
              <a:rPr lang="zh-CN" altLang="en-US" dirty="0" smtClean="0"/>
              <a:t>、对网络安全设备进行双因子认证、设置复杂用户名</a:t>
            </a:r>
            <a:r>
              <a:rPr lang="en-US" altLang="zh-CN" dirty="0" smtClean="0"/>
              <a:t>+</a:t>
            </a:r>
            <a:r>
              <a:rPr lang="zh-CN" altLang="en-US" dirty="0" smtClean="0"/>
              <a:t>密码、限制管理员登录地址、具备安全审计功能、具有强有效的权限管理功能、具备账户安全管理和密码安全管理功能等</a:t>
            </a:r>
            <a:endParaRPr lang="en-US" altLang="zh-CN" dirty="0" smtClean="0"/>
          </a:p>
          <a:p>
            <a:pPr marL="0" indent="0">
              <a:spcBef>
                <a:spcPts val="1200"/>
              </a:spcBef>
              <a:buNone/>
            </a:pPr>
            <a:endParaRPr lang="en-US" altLang="zh-CN" dirty="0" smtClean="0"/>
          </a:p>
        </p:txBody>
      </p:sp>
      <p:sp>
        <p:nvSpPr>
          <p:cNvPr id="5" name="TextBox 4"/>
          <p:cNvSpPr txBox="1"/>
          <p:nvPr/>
        </p:nvSpPr>
        <p:spPr>
          <a:xfrm>
            <a:off x="611560" y="1628800"/>
            <a:ext cx="2808312" cy="461665"/>
          </a:xfrm>
          <a:prstGeom prst="rect">
            <a:avLst/>
          </a:prstGeom>
          <a:noFill/>
        </p:spPr>
        <p:txBody>
          <a:bodyPr wrap="square" rtlCol="0">
            <a:spAutoFit/>
          </a:bodyPr>
          <a:lstStyle/>
          <a:p>
            <a:r>
              <a:rPr lang="zh-CN" altLang="en-US" sz="2400" dirty="0" smtClean="0"/>
              <a:t>以三级系统为例</a:t>
            </a:r>
            <a:endParaRPr lang="zh-CN" altLang="en-US" sz="2400" dirty="0"/>
          </a:p>
        </p:txBody>
      </p:sp>
      <p:sp>
        <p:nvSpPr>
          <p:cNvPr id="6" name="左大括号 5"/>
          <p:cNvSpPr/>
          <p:nvPr/>
        </p:nvSpPr>
        <p:spPr>
          <a:xfrm>
            <a:off x="3419872" y="1916832"/>
            <a:ext cx="864096" cy="4608512"/>
          </a:xfrm>
          <a:prstGeom prst="leftBrace">
            <a:avLst>
              <a:gd name="adj1" fmla="val 8333"/>
              <a:gd name="adj2" fmla="val 42785"/>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虚尾箭头 13"/>
          <p:cNvSpPr/>
          <p:nvPr/>
        </p:nvSpPr>
        <p:spPr>
          <a:xfrm>
            <a:off x="2797799" y="3573016"/>
            <a:ext cx="765767" cy="617813"/>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标注 11"/>
          <p:cNvSpPr/>
          <p:nvPr/>
        </p:nvSpPr>
        <p:spPr>
          <a:xfrm>
            <a:off x="6372200" y="2636912"/>
            <a:ext cx="2232248" cy="1044696"/>
          </a:xfrm>
          <a:prstGeom prst="wedgeRoundRectCallout">
            <a:avLst>
              <a:gd name="adj1" fmla="val -105951"/>
              <a:gd name="adj2" fmla="val 236419"/>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t>如果设备本身没有具备</a:t>
            </a:r>
            <a:r>
              <a:rPr lang="zh-CN" altLang="en-US" dirty="0">
                <a:solidFill>
                  <a:srgbClr val="FF0000"/>
                </a:solidFill>
              </a:rPr>
              <a:t>日志审计功能</a:t>
            </a:r>
            <a:r>
              <a:rPr lang="zh-CN" altLang="en-US" dirty="0"/>
              <a:t>，则需用第三方网络安全审计设备</a:t>
            </a:r>
          </a:p>
        </p:txBody>
      </p:sp>
      <p:sp>
        <p:nvSpPr>
          <p:cNvPr id="15" name="圆角矩形标注 14"/>
          <p:cNvSpPr/>
          <p:nvPr/>
        </p:nvSpPr>
        <p:spPr>
          <a:xfrm>
            <a:off x="200173" y="5733256"/>
            <a:ext cx="2396925" cy="1044696"/>
          </a:xfrm>
          <a:prstGeom prst="wedgeRoundRectCallout">
            <a:avLst>
              <a:gd name="adj1" fmla="val 124932"/>
              <a:gd name="adj2" fmla="val -3430"/>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t>如果设备</a:t>
            </a:r>
            <a:r>
              <a:rPr lang="zh-CN" altLang="en-US" dirty="0" smtClean="0"/>
              <a:t>本身无双因子认证功能</a:t>
            </a:r>
            <a:r>
              <a:rPr lang="zh-CN" altLang="en-US" dirty="0"/>
              <a:t>，则需用第三</a:t>
            </a:r>
            <a:r>
              <a:rPr lang="zh-CN" altLang="en-US" dirty="0" smtClean="0"/>
              <a:t>方安全管理设备实现，如堡垒机</a:t>
            </a:r>
            <a:endParaRPr lang="zh-CN" altLang="en-US" dirty="0"/>
          </a:p>
        </p:txBody>
      </p:sp>
      <p:sp>
        <p:nvSpPr>
          <p:cNvPr id="13"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建设整改（网络安全）</a:t>
            </a:r>
            <a:endParaRPr lang="zh-CN" altLang="en-US" sz="3600" dirty="0"/>
          </a:p>
        </p:txBody>
      </p:sp>
    </p:spTree>
    <p:extLst>
      <p:ext uri="{BB962C8B-B14F-4D97-AF65-F5344CB8AC3E}">
        <p14:creationId xmlns:p14="http://schemas.microsoft.com/office/powerpoint/2010/main" val="27090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additive="base">
                                        <p:cTn id="4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 calcmode="lin" valueType="num">
                                      <p:cBhvr additive="base">
                                        <p:cTn id="5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anim calcmode="lin" valueType="num">
                                      <p:cBhvr additive="base">
                                        <p:cTn id="6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
                                            <p:txEl>
                                              <p:pRg st="13" end="13"/>
                                            </p:txEl>
                                          </p:spTgt>
                                        </p:tgtEl>
                                        <p:attrNameLst>
                                          <p:attrName>style.visibility</p:attrName>
                                        </p:attrNameLst>
                                      </p:cBhvr>
                                      <p:to>
                                        <p:strVal val="visible"/>
                                      </p:to>
                                    </p:set>
                                    <p:anim calcmode="lin" valueType="num">
                                      <p:cBhvr additive="base">
                                        <p:cTn id="6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down)">
                                      <p:cBhvr>
                                        <p:cTn id="8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14" grpId="0" animBg="1"/>
      <p:bldP spid="1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11560" y="2348880"/>
            <a:ext cx="2671209" cy="3447288"/>
          </a:xfrm>
        </p:spPr>
        <p:txBody>
          <a:bodyPr/>
          <a:lstStyle/>
          <a:p>
            <a:r>
              <a:rPr lang="zh-CN" altLang="en-US" sz="3600" dirty="0" smtClean="0"/>
              <a:t>技术方面</a:t>
            </a:r>
            <a:endParaRPr lang="en-US" altLang="zh-CN" sz="3600" dirty="0" smtClean="0"/>
          </a:p>
          <a:p>
            <a:pPr indent="-633600">
              <a:spcBef>
                <a:spcPts val="1200"/>
              </a:spcBef>
              <a:buFont typeface="Wingdings" panose="05000000000000000000" pitchFamily="2" charset="2"/>
              <a:buChar char="Ø"/>
            </a:pPr>
            <a:r>
              <a:rPr lang="zh-CN" altLang="en-US" dirty="0"/>
              <a:t>物理安全</a:t>
            </a:r>
            <a:endParaRPr lang="en-US" altLang="zh-CN" dirty="0"/>
          </a:p>
          <a:p>
            <a:pPr indent="-633600">
              <a:spcBef>
                <a:spcPts val="1200"/>
              </a:spcBef>
              <a:buFont typeface="Wingdings" panose="05000000000000000000" pitchFamily="2" charset="2"/>
              <a:buChar char="Ø"/>
            </a:pPr>
            <a:r>
              <a:rPr lang="zh-CN" altLang="en-US" dirty="0"/>
              <a:t>网络安全</a:t>
            </a:r>
            <a:endParaRPr lang="en-US" altLang="zh-CN" dirty="0"/>
          </a:p>
          <a:p>
            <a:pPr indent="-633600">
              <a:spcBef>
                <a:spcPts val="1200"/>
              </a:spcBef>
              <a:buFont typeface="Wingdings" panose="05000000000000000000" pitchFamily="2" charset="2"/>
              <a:buChar char="Ø"/>
            </a:pPr>
            <a:r>
              <a:rPr lang="zh-CN" altLang="en-US" sz="2800" dirty="0">
                <a:solidFill>
                  <a:srgbClr val="FF0000"/>
                </a:solidFill>
              </a:rPr>
              <a:t>主机安全</a:t>
            </a:r>
            <a:endParaRPr lang="en-US" altLang="zh-CN" sz="2800" dirty="0">
              <a:solidFill>
                <a:srgbClr val="FF0000"/>
              </a:solidFill>
            </a:endParaRPr>
          </a:p>
          <a:p>
            <a:pPr indent="-633600">
              <a:spcBef>
                <a:spcPts val="1200"/>
              </a:spcBef>
              <a:buFont typeface="Wingdings" panose="05000000000000000000" pitchFamily="2" charset="2"/>
              <a:buChar char="Ø"/>
            </a:pPr>
            <a:r>
              <a:rPr lang="zh-CN" altLang="en-US" dirty="0" smtClean="0"/>
              <a:t>应用安全</a:t>
            </a:r>
            <a:endParaRPr lang="en-US" altLang="zh-CN" dirty="0" smtClean="0"/>
          </a:p>
          <a:p>
            <a:pPr indent="-633600">
              <a:spcBef>
                <a:spcPts val="1200"/>
              </a:spcBef>
              <a:buFont typeface="Wingdings" panose="05000000000000000000" pitchFamily="2" charset="2"/>
              <a:buChar char="Ø"/>
            </a:pPr>
            <a:r>
              <a:rPr lang="zh-CN" altLang="en-US" dirty="0" smtClean="0"/>
              <a:t>数据安全</a:t>
            </a:r>
            <a:endParaRPr lang="zh-CN" altLang="en-US" dirty="0"/>
          </a:p>
        </p:txBody>
      </p:sp>
      <p:sp>
        <p:nvSpPr>
          <p:cNvPr id="4" name="内容占位符 3"/>
          <p:cNvSpPr>
            <a:spLocks noGrp="1"/>
          </p:cNvSpPr>
          <p:nvPr>
            <p:ph sz="quarter" idx="14"/>
          </p:nvPr>
        </p:nvSpPr>
        <p:spPr>
          <a:xfrm>
            <a:off x="4139952" y="1859632"/>
            <a:ext cx="4752528" cy="4881736"/>
          </a:xfrm>
        </p:spPr>
        <p:txBody>
          <a:bodyPr>
            <a:normAutofit fontScale="55000" lnSpcReduction="20000"/>
          </a:bodyPr>
          <a:lstStyle/>
          <a:p>
            <a:r>
              <a:rPr lang="zh-CN" altLang="en-US" sz="3600" dirty="0" smtClean="0">
                <a:solidFill>
                  <a:srgbClr val="FF0000"/>
                </a:solidFill>
              </a:rPr>
              <a:t>测评人员关心的要素</a:t>
            </a:r>
            <a:endParaRPr lang="en-US" altLang="zh-CN" sz="3600" dirty="0" smtClean="0">
              <a:solidFill>
                <a:srgbClr val="FF0000"/>
              </a:solidFill>
            </a:endParaRPr>
          </a:p>
          <a:p>
            <a:pPr marL="0" indent="0">
              <a:spcBef>
                <a:spcPts val="1200"/>
              </a:spcBef>
              <a:buNone/>
            </a:pPr>
            <a:r>
              <a:rPr lang="zh-CN" altLang="en-US" b="1" dirty="0" smtClean="0"/>
              <a:t>硬性条件：</a:t>
            </a:r>
            <a:endParaRPr lang="en-US" altLang="zh-CN" b="1" dirty="0" smtClean="0"/>
          </a:p>
          <a:p>
            <a:pPr marL="0" indent="0">
              <a:spcBef>
                <a:spcPts val="1200"/>
              </a:spcBef>
              <a:buNone/>
            </a:pPr>
            <a:r>
              <a:rPr lang="en-US" altLang="zh-CN" dirty="0" smtClean="0"/>
              <a:t>1</a:t>
            </a:r>
            <a:r>
              <a:rPr lang="zh-CN" altLang="en-US" dirty="0" smtClean="0"/>
              <a:t>、入侵</a:t>
            </a:r>
            <a:r>
              <a:rPr lang="zh-CN" altLang="en-US" dirty="0"/>
              <a:t>防御</a:t>
            </a:r>
            <a:r>
              <a:rPr lang="zh-CN" altLang="en-US" dirty="0" smtClean="0"/>
              <a:t>系统（基于主机）</a:t>
            </a:r>
            <a:endParaRPr lang="zh-CN" altLang="en-US" dirty="0"/>
          </a:p>
          <a:p>
            <a:pPr marL="0" indent="0">
              <a:spcBef>
                <a:spcPts val="1200"/>
              </a:spcBef>
              <a:buNone/>
            </a:pPr>
            <a:r>
              <a:rPr lang="en-US" altLang="zh-CN" dirty="0" smtClean="0"/>
              <a:t>2</a:t>
            </a:r>
            <a:r>
              <a:rPr lang="zh-CN" altLang="en-US" dirty="0" smtClean="0"/>
              <a:t>、统一监控平台（监视</a:t>
            </a:r>
            <a:r>
              <a:rPr lang="en-US" altLang="zh-CN" dirty="0" smtClean="0"/>
              <a:t>CPU</a:t>
            </a:r>
            <a:r>
              <a:rPr lang="zh-CN" altLang="en-US" dirty="0" smtClean="0"/>
              <a:t>、硬盘、内存、网络等资源的适用情况）</a:t>
            </a:r>
            <a:endParaRPr lang="en-US" altLang="zh-CN" dirty="0" smtClean="0"/>
          </a:p>
          <a:p>
            <a:pPr marL="0" indent="0">
              <a:spcBef>
                <a:spcPts val="1200"/>
              </a:spcBef>
              <a:buNone/>
            </a:pPr>
            <a:r>
              <a:rPr lang="en-US" altLang="zh-CN" dirty="0" smtClean="0"/>
              <a:t>3</a:t>
            </a:r>
            <a:r>
              <a:rPr lang="zh-CN" altLang="en-US" dirty="0" smtClean="0"/>
              <a:t>、防</a:t>
            </a:r>
            <a:r>
              <a:rPr lang="zh-CN" altLang="en-US" dirty="0"/>
              <a:t>病毒</a:t>
            </a:r>
            <a:r>
              <a:rPr lang="zh-CN" altLang="en-US" dirty="0" smtClean="0"/>
              <a:t>软件（代码库不应等同于网络版）</a:t>
            </a:r>
            <a:endParaRPr lang="zh-CN" altLang="en-US" dirty="0"/>
          </a:p>
          <a:p>
            <a:pPr marL="0" indent="0">
              <a:spcBef>
                <a:spcPts val="1200"/>
              </a:spcBef>
              <a:buNone/>
            </a:pPr>
            <a:r>
              <a:rPr lang="zh-CN" altLang="en-US" b="1" dirty="0" smtClean="0"/>
              <a:t>软性条件：</a:t>
            </a:r>
            <a:endParaRPr lang="en-US" altLang="zh-CN" b="1" dirty="0" smtClean="0"/>
          </a:p>
          <a:p>
            <a:pPr marL="0" indent="0">
              <a:spcBef>
                <a:spcPts val="1200"/>
              </a:spcBef>
              <a:buNone/>
            </a:pPr>
            <a:r>
              <a:rPr lang="en-US" altLang="zh-CN" dirty="0" smtClean="0"/>
              <a:t>1</a:t>
            </a:r>
            <a:r>
              <a:rPr lang="zh-CN" altLang="en-US" dirty="0" smtClean="0"/>
              <a:t>、对服务器操作系统和数据库进行正确安全配置</a:t>
            </a:r>
            <a:endParaRPr lang="en-US" altLang="zh-CN" dirty="0" smtClean="0"/>
          </a:p>
          <a:p>
            <a:pPr marL="0" indent="0">
              <a:spcBef>
                <a:spcPts val="1200"/>
              </a:spcBef>
              <a:buNone/>
            </a:pPr>
            <a:r>
              <a:rPr lang="en-US" altLang="zh-CN" dirty="0" smtClean="0"/>
              <a:t>2</a:t>
            </a:r>
            <a:r>
              <a:rPr lang="zh-CN" altLang="en-US" dirty="0" smtClean="0"/>
              <a:t>、对操作系统和数据库分配不同的用户名，且配备不同的人员进行管理</a:t>
            </a:r>
            <a:endParaRPr lang="en-US" altLang="zh-CN" dirty="0" smtClean="0"/>
          </a:p>
          <a:p>
            <a:pPr marL="0" indent="0">
              <a:spcBef>
                <a:spcPts val="1200"/>
              </a:spcBef>
              <a:buNone/>
            </a:pPr>
            <a:r>
              <a:rPr lang="en-US" altLang="zh-CN" dirty="0" smtClean="0"/>
              <a:t>3</a:t>
            </a:r>
            <a:r>
              <a:rPr lang="zh-CN" altLang="en-US" dirty="0" smtClean="0"/>
              <a:t>、进行远程管理时，鉴别信息需加密传输</a:t>
            </a:r>
            <a:endParaRPr lang="en-US" altLang="zh-CN" dirty="0" smtClean="0"/>
          </a:p>
          <a:p>
            <a:pPr marL="0" indent="0">
              <a:spcBef>
                <a:spcPts val="1200"/>
              </a:spcBef>
              <a:buNone/>
            </a:pPr>
            <a:r>
              <a:rPr lang="en-US" altLang="zh-CN" dirty="0" smtClean="0"/>
              <a:t>4</a:t>
            </a:r>
            <a:r>
              <a:rPr lang="zh-CN" altLang="en-US" dirty="0" smtClean="0"/>
              <a:t>、系统内文件、目录、和数据库记录需达到专机专用</a:t>
            </a:r>
            <a:endParaRPr lang="en-US" altLang="zh-CN" dirty="0" smtClean="0"/>
          </a:p>
          <a:p>
            <a:pPr marL="0" indent="0">
              <a:spcBef>
                <a:spcPts val="1200"/>
              </a:spcBef>
              <a:buNone/>
            </a:pPr>
            <a:r>
              <a:rPr lang="en-US" altLang="zh-CN" dirty="0" smtClean="0"/>
              <a:t>5</a:t>
            </a:r>
            <a:r>
              <a:rPr lang="zh-CN" altLang="en-US" dirty="0" smtClean="0"/>
              <a:t>、审计覆盖范围需包含服务器和重要客户端上所有用户，能记录事件的日期、时间、用户、事件类型、事件是否成功，以及能保护审计数据不被非法操作</a:t>
            </a:r>
            <a:endParaRPr lang="en-US" altLang="zh-CN" dirty="0" smtClean="0"/>
          </a:p>
          <a:p>
            <a:pPr marL="0" indent="0">
              <a:spcBef>
                <a:spcPts val="1200"/>
              </a:spcBef>
              <a:buNone/>
            </a:pPr>
            <a:r>
              <a:rPr lang="en-US" altLang="zh-CN" dirty="0" smtClean="0"/>
              <a:t>6</a:t>
            </a:r>
            <a:r>
              <a:rPr lang="zh-CN" altLang="en-US" dirty="0" smtClean="0"/>
              <a:t>、对操作系统和数据库进行双因子认证、设置复杂用户名</a:t>
            </a:r>
            <a:r>
              <a:rPr lang="en-US" altLang="zh-CN" dirty="0" smtClean="0"/>
              <a:t>+</a:t>
            </a:r>
            <a:r>
              <a:rPr lang="zh-CN" altLang="en-US" dirty="0" smtClean="0"/>
              <a:t>密码、具备严格的访问控制功能、具备安全审计功能、具备账户安全管理和密码安全管理功能等</a:t>
            </a:r>
            <a:endParaRPr lang="en-US" altLang="zh-CN" dirty="0" smtClean="0"/>
          </a:p>
          <a:p>
            <a:pPr marL="0" indent="0">
              <a:spcBef>
                <a:spcPts val="1200"/>
              </a:spcBef>
              <a:buNone/>
            </a:pPr>
            <a:endParaRPr lang="en-US" altLang="zh-CN" dirty="0" smtClean="0"/>
          </a:p>
        </p:txBody>
      </p:sp>
      <p:sp>
        <p:nvSpPr>
          <p:cNvPr id="5" name="TextBox 4"/>
          <p:cNvSpPr txBox="1"/>
          <p:nvPr/>
        </p:nvSpPr>
        <p:spPr>
          <a:xfrm>
            <a:off x="611560" y="1628800"/>
            <a:ext cx="2808312" cy="461665"/>
          </a:xfrm>
          <a:prstGeom prst="rect">
            <a:avLst/>
          </a:prstGeom>
          <a:noFill/>
        </p:spPr>
        <p:txBody>
          <a:bodyPr wrap="square" rtlCol="0">
            <a:spAutoFit/>
          </a:bodyPr>
          <a:lstStyle/>
          <a:p>
            <a:r>
              <a:rPr lang="zh-CN" altLang="en-US" sz="2400" dirty="0" smtClean="0"/>
              <a:t>以三级系统为例</a:t>
            </a:r>
            <a:endParaRPr lang="zh-CN" altLang="en-US" sz="2400" dirty="0"/>
          </a:p>
        </p:txBody>
      </p:sp>
      <p:sp>
        <p:nvSpPr>
          <p:cNvPr id="6" name="左大括号 5"/>
          <p:cNvSpPr/>
          <p:nvPr/>
        </p:nvSpPr>
        <p:spPr>
          <a:xfrm>
            <a:off x="3419872" y="1916832"/>
            <a:ext cx="864096" cy="4608512"/>
          </a:xfrm>
          <a:prstGeom prst="leftBrace">
            <a:avLst>
              <a:gd name="adj1" fmla="val 8333"/>
              <a:gd name="adj2" fmla="val 42785"/>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虚尾箭头 13"/>
          <p:cNvSpPr/>
          <p:nvPr/>
        </p:nvSpPr>
        <p:spPr>
          <a:xfrm rot="20259331">
            <a:off x="2797800" y="3912181"/>
            <a:ext cx="765767" cy="617813"/>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标注 11"/>
          <p:cNvSpPr/>
          <p:nvPr/>
        </p:nvSpPr>
        <p:spPr>
          <a:xfrm>
            <a:off x="6372200" y="2636912"/>
            <a:ext cx="2232248" cy="1044696"/>
          </a:xfrm>
          <a:prstGeom prst="wedgeRoundRectCallout">
            <a:avLst>
              <a:gd name="adj1" fmla="val -105951"/>
              <a:gd name="adj2" fmla="val 236419"/>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t>如果系统本身</a:t>
            </a:r>
            <a:r>
              <a:rPr lang="zh-CN" altLang="en-US" dirty="0"/>
              <a:t>没有具备</a:t>
            </a:r>
            <a:r>
              <a:rPr lang="zh-CN" altLang="en-US" dirty="0">
                <a:solidFill>
                  <a:srgbClr val="FF0000"/>
                </a:solidFill>
              </a:rPr>
              <a:t>日志审计功能</a:t>
            </a:r>
            <a:r>
              <a:rPr lang="zh-CN" altLang="en-US" dirty="0"/>
              <a:t>，</a:t>
            </a:r>
            <a:r>
              <a:rPr lang="zh-CN" altLang="en-US" dirty="0" smtClean="0"/>
              <a:t>则使用数据库安全审计系统</a:t>
            </a:r>
            <a:endParaRPr lang="zh-CN" altLang="en-US" dirty="0"/>
          </a:p>
        </p:txBody>
      </p:sp>
      <p:sp>
        <p:nvSpPr>
          <p:cNvPr id="15" name="圆角矩形标注 14"/>
          <p:cNvSpPr/>
          <p:nvPr/>
        </p:nvSpPr>
        <p:spPr>
          <a:xfrm>
            <a:off x="200173" y="5733256"/>
            <a:ext cx="2396925" cy="1044696"/>
          </a:xfrm>
          <a:prstGeom prst="wedgeRoundRectCallout">
            <a:avLst>
              <a:gd name="adj1" fmla="val 124932"/>
              <a:gd name="adj2" fmla="val -3430"/>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a:t>如果设备</a:t>
            </a:r>
            <a:r>
              <a:rPr lang="zh-CN" altLang="en-US" dirty="0" smtClean="0"/>
              <a:t>本身无双因子认证功能</a:t>
            </a:r>
            <a:r>
              <a:rPr lang="zh-CN" altLang="en-US" dirty="0"/>
              <a:t>，则需用第三</a:t>
            </a:r>
            <a:r>
              <a:rPr lang="zh-CN" altLang="en-US" dirty="0" smtClean="0"/>
              <a:t>方安全管理设备实现，如堡垒机</a:t>
            </a:r>
            <a:endParaRPr lang="zh-CN" altLang="en-US" dirty="0"/>
          </a:p>
        </p:txBody>
      </p:sp>
      <p:sp>
        <p:nvSpPr>
          <p:cNvPr id="11"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建设整改（主机安全）</a:t>
            </a:r>
            <a:endParaRPr lang="zh-CN" altLang="en-US" sz="3600" dirty="0"/>
          </a:p>
        </p:txBody>
      </p:sp>
    </p:spTree>
    <p:extLst>
      <p:ext uri="{BB962C8B-B14F-4D97-AF65-F5344CB8AC3E}">
        <p14:creationId xmlns:p14="http://schemas.microsoft.com/office/powerpoint/2010/main" val="25863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1000"/>
                                        <p:tgtEl>
                                          <p:spTgt spid="4">
                                            <p:txEl>
                                              <p:pRg st="7" end="7"/>
                                            </p:txEl>
                                          </p:spTgt>
                                        </p:tgtEl>
                                      </p:cBhvr>
                                    </p:animEffect>
                                    <p:anim calcmode="lin" valueType="num">
                                      <p:cBhvr>
                                        <p:cTn id="5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1000"/>
                                        <p:tgtEl>
                                          <p:spTgt spid="4">
                                            <p:txEl>
                                              <p:pRg st="8" end="8"/>
                                            </p:txEl>
                                          </p:spTgt>
                                        </p:tgtEl>
                                      </p:cBhvr>
                                    </p:animEffect>
                                    <p:anim calcmode="lin" valueType="num">
                                      <p:cBhvr>
                                        <p:cTn id="5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1000"/>
                                        <p:tgtEl>
                                          <p:spTgt spid="4">
                                            <p:txEl>
                                              <p:pRg st="9" end="9"/>
                                            </p:txEl>
                                          </p:spTgt>
                                        </p:tgtEl>
                                      </p:cBhvr>
                                    </p:animEffect>
                                    <p:anim calcmode="lin" valueType="num">
                                      <p:cBhvr>
                                        <p:cTn id="6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
                                            <p:txEl>
                                              <p:pRg st="10" end="10"/>
                                            </p:txEl>
                                          </p:spTgt>
                                        </p:tgtEl>
                                        <p:attrNameLst>
                                          <p:attrName>style.visibility</p:attrName>
                                        </p:attrNameLst>
                                      </p:cBhvr>
                                      <p:to>
                                        <p:strVal val="visible"/>
                                      </p:to>
                                    </p:set>
                                    <p:animEffect transition="in" filter="fade">
                                      <p:cBhvr>
                                        <p:cTn id="68" dur="1000"/>
                                        <p:tgtEl>
                                          <p:spTgt spid="4">
                                            <p:txEl>
                                              <p:pRg st="10" end="10"/>
                                            </p:txEl>
                                          </p:spTgt>
                                        </p:tgtEl>
                                      </p:cBhvr>
                                    </p:animEffect>
                                    <p:anim calcmode="lin" valueType="num">
                                      <p:cBhvr>
                                        <p:cTn id="6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Effect transition="in" filter="fade">
                                      <p:cBhvr>
                                        <p:cTn id="73" dur="1000"/>
                                        <p:tgtEl>
                                          <p:spTgt spid="4">
                                            <p:txEl>
                                              <p:pRg st="11" end="11"/>
                                            </p:txEl>
                                          </p:spTgt>
                                        </p:tgtEl>
                                      </p:cBhvr>
                                    </p:animEffect>
                                    <p:anim calcmode="lin" valueType="num">
                                      <p:cBhvr>
                                        <p:cTn id="7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down)">
                                      <p:cBhvr>
                                        <p:cTn id="8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14" grpId="0" animBg="1"/>
      <p:bldP spid="12"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11560" y="2348880"/>
            <a:ext cx="2671209" cy="3447288"/>
          </a:xfrm>
        </p:spPr>
        <p:txBody>
          <a:bodyPr/>
          <a:lstStyle/>
          <a:p>
            <a:r>
              <a:rPr lang="zh-CN" altLang="en-US" sz="3600" dirty="0" smtClean="0"/>
              <a:t>技术方面</a:t>
            </a:r>
            <a:endParaRPr lang="en-US" altLang="zh-CN" sz="3600" dirty="0" smtClean="0"/>
          </a:p>
          <a:p>
            <a:pPr indent="-633600">
              <a:spcBef>
                <a:spcPts val="1200"/>
              </a:spcBef>
              <a:buFont typeface="Wingdings" panose="05000000000000000000" pitchFamily="2" charset="2"/>
              <a:buChar char="Ø"/>
            </a:pPr>
            <a:r>
              <a:rPr lang="zh-CN" altLang="en-US" dirty="0"/>
              <a:t>物理安全</a:t>
            </a:r>
            <a:endParaRPr lang="en-US" altLang="zh-CN" dirty="0"/>
          </a:p>
          <a:p>
            <a:pPr indent="-633600">
              <a:spcBef>
                <a:spcPts val="1200"/>
              </a:spcBef>
              <a:buFont typeface="Wingdings" panose="05000000000000000000" pitchFamily="2" charset="2"/>
              <a:buChar char="Ø"/>
            </a:pPr>
            <a:r>
              <a:rPr lang="zh-CN" altLang="en-US" dirty="0"/>
              <a:t>网络安全</a:t>
            </a:r>
            <a:endParaRPr lang="en-US" altLang="zh-CN" dirty="0"/>
          </a:p>
          <a:p>
            <a:pPr indent="-633600">
              <a:spcBef>
                <a:spcPts val="1200"/>
              </a:spcBef>
              <a:buFont typeface="Wingdings" panose="05000000000000000000" pitchFamily="2" charset="2"/>
              <a:buChar char="Ø"/>
            </a:pPr>
            <a:r>
              <a:rPr lang="zh-CN" altLang="en-US" dirty="0"/>
              <a:t>主机安全</a:t>
            </a:r>
            <a:endParaRPr lang="en-US" altLang="zh-CN" dirty="0"/>
          </a:p>
          <a:p>
            <a:pPr indent="-633600">
              <a:spcBef>
                <a:spcPts val="1200"/>
              </a:spcBef>
              <a:buFont typeface="Wingdings" panose="05000000000000000000" pitchFamily="2" charset="2"/>
              <a:buChar char="Ø"/>
            </a:pPr>
            <a:r>
              <a:rPr lang="zh-CN" altLang="en-US" sz="2800" dirty="0">
                <a:solidFill>
                  <a:srgbClr val="FF0000"/>
                </a:solidFill>
              </a:rPr>
              <a:t>应用安全</a:t>
            </a:r>
            <a:endParaRPr lang="en-US" altLang="zh-CN" sz="2800" dirty="0">
              <a:solidFill>
                <a:srgbClr val="FF0000"/>
              </a:solidFill>
            </a:endParaRPr>
          </a:p>
          <a:p>
            <a:pPr indent="-633600">
              <a:spcBef>
                <a:spcPts val="1200"/>
              </a:spcBef>
              <a:buFont typeface="Wingdings" panose="05000000000000000000" pitchFamily="2" charset="2"/>
              <a:buChar char="Ø"/>
            </a:pPr>
            <a:r>
              <a:rPr lang="zh-CN" altLang="en-US" dirty="0" smtClean="0"/>
              <a:t>数据安全</a:t>
            </a:r>
            <a:endParaRPr lang="zh-CN" altLang="en-US" dirty="0"/>
          </a:p>
        </p:txBody>
      </p:sp>
      <p:sp>
        <p:nvSpPr>
          <p:cNvPr id="4" name="内容占位符 3"/>
          <p:cNvSpPr>
            <a:spLocks noGrp="1"/>
          </p:cNvSpPr>
          <p:nvPr>
            <p:ph sz="quarter" idx="14"/>
          </p:nvPr>
        </p:nvSpPr>
        <p:spPr>
          <a:xfrm>
            <a:off x="4139952" y="1859632"/>
            <a:ext cx="4752528" cy="4881736"/>
          </a:xfrm>
        </p:spPr>
        <p:txBody>
          <a:bodyPr>
            <a:normAutofit fontScale="62500" lnSpcReduction="20000"/>
          </a:bodyPr>
          <a:lstStyle/>
          <a:p>
            <a:r>
              <a:rPr lang="zh-CN" altLang="en-US" sz="3600" dirty="0" smtClean="0">
                <a:solidFill>
                  <a:srgbClr val="FF0000"/>
                </a:solidFill>
              </a:rPr>
              <a:t>测评人员关心的要素</a:t>
            </a:r>
            <a:endParaRPr lang="en-US" altLang="zh-CN" sz="3600" dirty="0" smtClean="0">
              <a:solidFill>
                <a:srgbClr val="FF0000"/>
              </a:solidFill>
            </a:endParaRPr>
          </a:p>
          <a:p>
            <a:pPr marL="0" indent="0">
              <a:spcBef>
                <a:spcPts val="1200"/>
              </a:spcBef>
              <a:buNone/>
            </a:pPr>
            <a:r>
              <a:rPr lang="zh-CN" altLang="en-US" b="1" dirty="0" smtClean="0"/>
              <a:t>硬性条件：</a:t>
            </a:r>
            <a:endParaRPr lang="en-US" altLang="zh-CN" b="1" dirty="0" smtClean="0"/>
          </a:p>
          <a:p>
            <a:pPr marL="0" indent="0">
              <a:spcBef>
                <a:spcPts val="1200"/>
              </a:spcBef>
              <a:buNone/>
            </a:pPr>
            <a:r>
              <a:rPr lang="en-US" altLang="zh-CN" dirty="0"/>
              <a:t>1</a:t>
            </a:r>
            <a:r>
              <a:rPr lang="zh-CN" altLang="en-US" dirty="0"/>
              <a:t>、</a:t>
            </a:r>
            <a:r>
              <a:rPr lang="en-US" altLang="zh-CN" dirty="0" smtClean="0"/>
              <a:t>VPN</a:t>
            </a:r>
          </a:p>
          <a:p>
            <a:pPr marL="0" indent="0">
              <a:spcBef>
                <a:spcPts val="1200"/>
              </a:spcBef>
              <a:buNone/>
            </a:pPr>
            <a:r>
              <a:rPr lang="en-US" altLang="zh-CN" dirty="0" smtClean="0"/>
              <a:t>2</a:t>
            </a:r>
            <a:r>
              <a:rPr lang="zh-CN" altLang="en-US" dirty="0" smtClean="0"/>
              <a:t>、</a:t>
            </a:r>
            <a:r>
              <a:rPr lang="en-US" altLang="zh-CN" dirty="0" smtClean="0"/>
              <a:t>CA</a:t>
            </a:r>
          </a:p>
          <a:p>
            <a:pPr marL="0" indent="0">
              <a:spcBef>
                <a:spcPts val="1200"/>
              </a:spcBef>
              <a:buNone/>
            </a:pPr>
            <a:r>
              <a:rPr lang="zh-CN" altLang="en-US" b="1" dirty="0" smtClean="0"/>
              <a:t>软性条件：</a:t>
            </a:r>
            <a:endParaRPr lang="en-US" altLang="zh-CN" b="1" dirty="0" smtClean="0"/>
          </a:p>
          <a:p>
            <a:pPr marL="0" indent="0">
              <a:spcBef>
                <a:spcPts val="1200"/>
              </a:spcBef>
              <a:buNone/>
            </a:pPr>
            <a:r>
              <a:rPr lang="en-US" altLang="zh-CN" dirty="0" smtClean="0"/>
              <a:t>1</a:t>
            </a:r>
            <a:r>
              <a:rPr lang="zh-CN" altLang="en-US" dirty="0" smtClean="0"/>
              <a:t>、对应用系统进行正确安全配置</a:t>
            </a:r>
            <a:endParaRPr lang="en-US" altLang="zh-CN" dirty="0" smtClean="0"/>
          </a:p>
          <a:p>
            <a:pPr marL="0" indent="0">
              <a:spcBef>
                <a:spcPts val="1200"/>
              </a:spcBef>
              <a:buNone/>
            </a:pPr>
            <a:r>
              <a:rPr lang="en-US" altLang="zh-CN" dirty="0" smtClean="0"/>
              <a:t>2</a:t>
            </a:r>
            <a:r>
              <a:rPr lang="zh-CN" altLang="en-US" dirty="0" smtClean="0"/>
              <a:t>、系统内文件、目录、和数据库记录需达到专机专用</a:t>
            </a:r>
            <a:endParaRPr lang="en-US" altLang="zh-CN" dirty="0" smtClean="0"/>
          </a:p>
          <a:p>
            <a:pPr marL="0" indent="0">
              <a:spcBef>
                <a:spcPts val="1200"/>
              </a:spcBef>
              <a:buNone/>
            </a:pPr>
            <a:r>
              <a:rPr lang="en-US" altLang="zh-CN" dirty="0" smtClean="0"/>
              <a:t>3</a:t>
            </a:r>
            <a:r>
              <a:rPr lang="zh-CN" altLang="en-US" dirty="0" smtClean="0"/>
              <a:t>、审计覆盖范围需包含应用系统所有用户的重要操作行为，能记录事件的日期、时间、发起者信息、事件类型、事件是否成功，以及能保护审计数据不被非法操作</a:t>
            </a:r>
            <a:endParaRPr lang="en-US" altLang="zh-CN" dirty="0" smtClean="0"/>
          </a:p>
          <a:p>
            <a:pPr marL="0" indent="0">
              <a:spcBef>
                <a:spcPts val="1200"/>
              </a:spcBef>
              <a:buNone/>
            </a:pPr>
            <a:r>
              <a:rPr lang="en-US" altLang="zh-CN" dirty="0" smtClean="0"/>
              <a:t>4</a:t>
            </a:r>
            <a:r>
              <a:rPr lang="zh-CN" altLang="en-US" dirty="0" smtClean="0"/>
              <a:t>、对应用系统进行双因子认证、设置复杂用户名</a:t>
            </a:r>
            <a:r>
              <a:rPr lang="en-US" altLang="zh-CN" dirty="0" smtClean="0"/>
              <a:t>+</a:t>
            </a:r>
            <a:r>
              <a:rPr lang="zh-CN" altLang="en-US" dirty="0" smtClean="0"/>
              <a:t>密码、具备严格的访问控制功能、具备安全审计功能、具备账户安全管理和密码安全管理功能、数据有效性校验功能、自动保护功能、资源管理功能等</a:t>
            </a:r>
            <a:endParaRPr lang="en-US" altLang="zh-CN" dirty="0" smtClean="0"/>
          </a:p>
          <a:p>
            <a:pPr marL="0" indent="0">
              <a:spcBef>
                <a:spcPts val="1200"/>
              </a:spcBef>
              <a:buNone/>
            </a:pPr>
            <a:endParaRPr lang="en-US" altLang="zh-CN" dirty="0" smtClean="0"/>
          </a:p>
        </p:txBody>
      </p:sp>
      <p:sp>
        <p:nvSpPr>
          <p:cNvPr id="5" name="TextBox 4"/>
          <p:cNvSpPr txBox="1"/>
          <p:nvPr/>
        </p:nvSpPr>
        <p:spPr>
          <a:xfrm>
            <a:off x="611560" y="1628800"/>
            <a:ext cx="2808312" cy="461665"/>
          </a:xfrm>
          <a:prstGeom prst="rect">
            <a:avLst/>
          </a:prstGeom>
          <a:noFill/>
        </p:spPr>
        <p:txBody>
          <a:bodyPr wrap="square" rtlCol="0">
            <a:spAutoFit/>
          </a:bodyPr>
          <a:lstStyle/>
          <a:p>
            <a:r>
              <a:rPr lang="zh-CN" altLang="en-US" sz="2400" dirty="0" smtClean="0"/>
              <a:t>以三级系统为例</a:t>
            </a:r>
            <a:endParaRPr lang="zh-CN" altLang="en-US" sz="2400" dirty="0"/>
          </a:p>
        </p:txBody>
      </p:sp>
      <p:sp>
        <p:nvSpPr>
          <p:cNvPr id="6" name="左大括号 5"/>
          <p:cNvSpPr/>
          <p:nvPr/>
        </p:nvSpPr>
        <p:spPr>
          <a:xfrm>
            <a:off x="3419872" y="1916832"/>
            <a:ext cx="864096" cy="4608512"/>
          </a:xfrm>
          <a:prstGeom prst="leftBrace">
            <a:avLst>
              <a:gd name="adj1" fmla="val 8333"/>
              <a:gd name="adj2" fmla="val 49742"/>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虚尾箭头 13"/>
          <p:cNvSpPr/>
          <p:nvPr/>
        </p:nvSpPr>
        <p:spPr>
          <a:xfrm rot="18806826">
            <a:off x="2797800" y="4285870"/>
            <a:ext cx="765767" cy="617813"/>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标注 11"/>
          <p:cNvSpPr/>
          <p:nvPr/>
        </p:nvSpPr>
        <p:spPr>
          <a:xfrm>
            <a:off x="6396615" y="2420888"/>
            <a:ext cx="2232248" cy="1044696"/>
          </a:xfrm>
          <a:prstGeom prst="wedgeRoundRectCallout">
            <a:avLst>
              <a:gd name="adj1" fmla="val -100631"/>
              <a:gd name="adj2" fmla="val 154575"/>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t>如果系统本身</a:t>
            </a:r>
            <a:r>
              <a:rPr lang="zh-CN" altLang="en-US" dirty="0"/>
              <a:t>没有具备</a:t>
            </a:r>
            <a:r>
              <a:rPr lang="zh-CN" altLang="en-US" dirty="0">
                <a:solidFill>
                  <a:srgbClr val="FF0000"/>
                </a:solidFill>
              </a:rPr>
              <a:t>日志审计功能</a:t>
            </a:r>
            <a:r>
              <a:rPr lang="zh-CN" altLang="en-US" dirty="0"/>
              <a:t>，</a:t>
            </a:r>
            <a:r>
              <a:rPr lang="zh-CN" altLang="en-US" dirty="0" smtClean="0"/>
              <a:t>则使用日志监测系统</a:t>
            </a:r>
            <a:endParaRPr lang="zh-CN" altLang="en-US" dirty="0"/>
          </a:p>
        </p:txBody>
      </p:sp>
      <p:sp>
        <p:nvSpPr>
          <p:cNvPr id="15" name="圆角矩形标注 14"/>
          <p:cNvSpPr/>
          <p:nvPr/>
        </p:nvSpPr>
        <p:spPr>
          <a:xfrm>
            <a:off x="200173" y="5733256"/>
            <a:ext cx="2396925" cy="1044696"/>
          </a:xfrm>
          <a:prstGeom prst="wedgeRoundRectCallout">
            <a:avLst>
              <a:gd name="adj1" fmla="val 205194"/>
              <a:gd name="adj2" fmla="val -87548"/>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t>如果系统本身无双因子认证功能</a:t>
            </a:r>
            <a:r>
              <a:rPr lang="zh-CN" altLang="en-US" dirty="0"/>
              <a:t>，则需用第三</a:t>
            </a:r>
            <a:r>
              <a:rPr lang="zh-CN" altLang="en-US" dirty="0" smtClean="0"/>
              <a:t>方安全管理设备实现，如堡垒机</a:t>
            </a:r>
            <a:endParaRPr lang="zh-CN" altLang="en-US" dirty="0"/>
          </a:p>
        </p:txBody>
      </p:sp>
      <p:sp>
        <p:nvSpPr>
          <p:cNvPr id="11"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建设整改（应用安全）</a:t>
            </a:r>
            <a:endParaRPr lang="zh-CN" altLang="en-US" sz="3600" dirty="0"/>
          </a:p>
        </p:txBody>
      </p:sp>
    </p:spTree>
    <p:extLst>
      <p:ext uri="{BB962C8B-B14F-4D97-AF65-F5344CB8AC3E}">
        <p14:creationId xmlns:p14="http://schemas.microsoft.com/office/powerpoint/2010/main" val="11654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1000"/>
                                        <p:tgtEl>
                                          <p:spTgt spid="4">
                                            <p:txEl>
                                              <p:pRg st="7" end="7"/>
                                            </p:txEl>
                                          </p:spTgt>
                                        </p:tgtEl>
                                      </p:cBhvr>
                                    </p:animEffect>
                                    <p:anim calcmode="lin" valueType="num">
                                      <p:cBhvr>
                                        <p:cTn id="5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1000"/>
                                        <p:tgtEl>
                                          <p:spTgt spid="4">
                                            <p:txEl>
                                              <p:pRg st="8" end="8"/>
                                            </p:txEl>
                                          </p:spTgt>
                                        </p:tgtEl>
                                      </p:cBhvr>
                                    </p:animEffect>
                                    <p:anim calcmode="lin" valueType="num">
                                      <p:cBhvr>
                                        <p:cTn id="5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ipe(down)">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14" grpId="0" animBg="1"/>
      <p:bldP spid="12"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395536" y="1988840"/>
            <a:ext cx="8496943" cy="4464496"/>
          </a:xfrm>
        </p:spPr>
        <p:txBody>
          <a:bodyPr>
            <a:normAutofit fontScale="92500"/>
          </a:bodyPr>
          <a:lstStyle/>
          <a:p>
            <a:pPr marL="0" indent="0">
              <a:lnSpc>
                <a:spcPct val="80000"/>
              </a:lnSpc>
              <a:buFontTx/>
              <a:buNone/>
            </a:pPr>
            <a:r>
              <a:rPr lang="zh-CN" altLang="en-US" sz="2800" dirty="0" smtClean="0"/>
              <a:t>历史发展</a:t>
            </a:r>
            <a:endParaRPr lang="en-US" altLang="zh-CN" sz="2800" dirty="0" smtClean="0"/>
          </a:p>
          <a:p>
            <a:pPr marL="0" indent="0">
              <a:lnSpc>
                <a:spcPct val="80000"/>
              </a:lnSpc>
              <a:buFontTx/>
              <a:buNone/>
            </a:pPr>
            <a:endParaRPr lang="en-US" altLang="zh-CN" sz="2800" b="1" dirty="0"/>
          </a:p>
          <a:p>
            <a:pPr marL="0" indent="0">
              <a:lnSpc>
                <a:spcPct val="80000"/>
              </a:lnSpc>
              <a:buFontTx/>
              <a:buNone/>
            </a:pPr>
            <a:r>
              <a:rPr lang="en-US" altLang="zh-CN" b="1" dirty="0" smtClean="0"/>
              <a:t>        1994</a:t>
            </a:r>
            <a:r>
              <a:rPr lang="zh-CN" altLang="en-US" b="1" dirty="0"/>
              <a:t>年，</a:t>
            </a:r>
            <a:r>
              <a:rPr lang="en-US" altLang="zh-CN" b="1" dirty="0"/>
              <a:t>《</a:t>
            </a:r>
            <a:r>
              <a:rPr lang="zh-CN" altLang="en-US" b="1" dirty="0"/>
              <a:t>中华人民共和国计算机信息系统安全保护条例 </a:t>
            </a:r>
            <a:r>
              <a:rPr lang="en-US" altLang="zh-CN" b="1" dirty="0"/>
              <a:t>》</a:t>
            </a:r>
            <a:r>
              <a:rPr lang="zh-CN" altLang="en-US" b="1" dirty="0"/>
              <a:t>规定，“计算机信息系统实行安全等级保护，安全等级的划分标准和安全等级保护的具体办法，由公安部会同有关部门制定” </a:t>
            </a:r>
            <a:r>
              <a:rPr lang="zh-CN" altLang="en-US" b="1" dirty="0" smtClean="0"/>
              <a:t>。</a:t>
            </a:r>
            <a:endParaRPr lang="en-US" altLang="zh-CN" b="1" dirty="0" smtClean="0"/>
          </a:p>
          <a:p>
            <a:pPr marL="0" indent="0">
              <a:lnSpc>
                <a:spcPct val="80000"/>
              </a:lnSpc>
              <a:buFontTx/>
              <a:buNone/>
            </a:pPr>
            <a:endParaRPr lang="zh-CN" altLang="en-US" b="1" dirty="0"/>
          </a:p>
          <a:p>
            <a:pPr marL="0" indent="0">
              <a:lnSpc>
                <a:spcPct val="80000"/>
              </a:lnSpc>
              <a:buFontTx/>
              <a:buNone/>
            </a:pPr>
            <a:r>
              <a:rPr lang="zh-CN" altLang="en-US" b="1" dirty="0"/>
              <a:t>       </a:t>
            </a:r>
            <a:r>
              <a:rPr lang="en-US" altLang="zh-CN" b="1" dirty="0"/>
              <a:t>1995</a:t>
            </a:r>
            <a:r>
              <a:rPr lang="zh-CN" altLang="en-US" b="1" dirty="0"/>
              <a:t>年</a:t>
            </a:r>
            <a:r>
              <a:rPr lang="en-US" altLang="zh-CN" b="1" dirty="0"/>
              <a:t>2</a:t>
            </a:r>
            <a:r>
              <a:rPr lang="zh-CN" altLang="en-US" b="1" dirty="0"/>
              <a:t>月</a:t>
            </a:r>
            <a:r>
              <a:rPr lang="en-US" altLang="zh-CN" b="1" dirty="0"/>
              <a:t>18</a:t>
            </a:r>
            <a:r>
              <a:rPr lang="zh-CN" altLang="en-US" b="1" dirty="0"/>
              <a:t>日人大</a:t>
            </a:r>
            <a:r>
              <a:rPr lang="en-US" altLang="zh-CN" b="1" dirty="0"/>
              <a:t>12</a:t>
            </a:r>
            <a:r>
              <a:rPr lang="zh-CN" altLang="en-US" b="1" dirty="0"/>
              <a:t>次会议通过并实施的</a:t>
            </a:r>
            <a:r>
              <a:rPr lang="en-US" altLang="zh-CN" b="1" dirty="0"/>
              <a:t>《</a:t>
            </a:r>
            <a:r>
              <a:rPr lang="zh-CN" altLang="en-US" b="1" dirty="0"/>
              <a:t>中华人民共和国警察法</a:t>
            </a:r>
            <a:r>
              <a:rPr lang="en-US" altLang="zh-CN" b="1" dirty="0"/>
              <a:t>》</a:t>
            </a:r>
            <a:r>
              <a:rPr lang="zh-CN" altLang="en-US" b="1" dirty="0"/>
              <a:t>第二章第六条第十二款规定，公安机关人民警察依法履行“监督管理计算机信息系统的安全保护工作”。</a:t>
            </a:r>
            <a:r>
              <a:rPr lang="en-US" altLang="zh-CN" b="1" dirty="0"/>
              <a:t>——</a:t>
            </a:r>
            <a:r>
              <a:rPr lang="zh-CN" altLang="en-US" b="1" dirty="0"/>
              <a:t>法律依据</a:t>
            </a:r>
            <a:r>
              <a:rPr lang="zh-CN" altLang="en-US" b="1" dirty="0" smtClean="0"/>
              <a:t>。</a:t>
            </a:r>
            <a:endParaRPr lang="en-US" altLang="zh-CN" b="1" dirty="0" smtClean="0"/>
          </a:p>
          <a:p>
            <a:pPr marL="0" indent="0">
              <a:lnSpc>
                <a:spcPct val="80000"/>
              </a:lnSpc>
              <a:buFontTx/>
              <a:buNone/>
            </a:pPr>
            <a:endParaRPr lang="zh-CN" altLang="en-US" b="1" dirty="0"/>
          </a:p>
          <a:p>
            <a:pPr marL="0" indent="0">
              <a:lnSpc>
                <a:spcPct val="80000"/>
              </a:lnSpc>
              <a:buFontTx/>
              <a:buNone/>
            </a:pPr>
            <a:r>
              <a:rPr lang="zh-CN" altLang="en-US" b="1" dirty="0"/>
              <a:t>      </a:t>
            </a:r>
            <a:r>
              <a:rPr lang="en-US" altLang="zh-CN" b="1" dirty="0"/>
              <a:t>1999</a:t>
            </a:r>
            <a:r>
              <a:rPr lang="zh-CN" altLang="en-US" b="1" dirty="0"/>
              <a:t>年，强制性国家标准－</a:t>
            </a:r>
            <a:r>
              <a:rPr lang="en-US" altLang="zh-CN" b="1" dirty="0"/>
              <a:t>《</a:t>
            </a:r>
            <a:r>
              <a:rPr lang="zh-CN" altLang="en-US" b="1" dirty="0"/>
              <a:t>计算机信息系统安全保护等级划分准则</a:t>
            </a:r>
            <a:r>
              <a:rPr lang="en-US" altLang="zh-CN" b="1" dirty="0"/>
              <a:t>》GB 17859</a:t>
            </a:r>
            <a:r>
              <a:rPr lang="zh-CN" altLang="en-US" b="1" dirty="0"/>
              <a:t>）。</a:t>
            </a:r>
          </a:p>
          <a:p>
            <a:pPr marL="0" indent="0">
              <a:lnSpc>
                <a:spcPct val="80000"/>
              </a:lnSpc>
              <a:buFontTx/>
              <a:buNone/>
            </a:pPr>
            <a:r>
              <a:rPr lang="zh-CN" altLang="en-US" b="1" dirty="0"/>
              <a:t>      </a:t>
            </a:r>
            <a:r>
              <a:rPr lang="zh-CN" altLang="en-US" dirty="0"/>
              <a:t>  </a:t>
            </a:r>
            <a:r>
              <a:rPr lang="en-US" altLang="zh-CN" sz="1800" b="1" dirty="0"/>
              <a:t> </a:t>
            </a:r>
            <a:endParaRPr lang="en-US" altLang="zh-CN" dirty="0"/>
          </a:p>
        </p:txBody>
      </p:sp>
      <p:sp>
        <p:nvSpPr>
          <p:cNvPr id="5" name="Rectangle 2"/>
          <p:cNvSpPr>
            <a:spLocks noGrp="1" noChangeArrowheads="1"/>
          </p:cNvSpPr>
          <p:nvPr>
            <p:ph type="title"/>
          </p:nvPr>
        </p:nvSpPr>
        <p:spPr>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noAutofit/>
          </a:bodyPr>
          <a:lstStyle/>
          <a:p>
            <a:pPr>
              <a:defRPr/>
            </a:pPr>
            <a:r>
              <a:rPr lang="zh-CN" altLang="en-US" b="1" dirty="0">
                <a:latin typeface="+mj-ea"/>
              </a:rPr>
              <a:t>第一章  </a:t>
            </a:r>
            <a:r>
              <a:rPr lang="zh-CN" altLang="en-US" sz="3200" b="1" dirty="0" smtClean="0">
                <a:latin typeface="+mj-ea"/>
              </a:rPr>
              <a:t>信息安全等级保护是什么</a:t>
            </a:r>
            <a:endParaRPr lang="zh-CN" altLang="en-US" sz="32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11769331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611560" y="2348880"/>
            <a:ext cx="2671209" cy="3447288"/>
          </a:xfrm>
        </p:spPr>
        <p:txBody>
          <a:bodyPr/>
          <a:lstStyle/>
          <a:p>
            <a:r>
              <a:rPr lang="zh-CN" altLang="en-US" sz="3600" dirty="0" smtClean="0"/>
              <a:t>技术方面</a:t>
            </a:r>
            <a:endParaRPr lang="en-US" altLang="zh-CN" sz="3600" dirty="0" smtClean="0"/>
          </a:p>
          <a:p>
            <a:pPr indent="-633600">
              <a:spcBef>
                <a:spcPts val="1200"/>
              </a:spcBef>
              <a:buFont typeface="Wingdings" panose="05000000000000000000" pitchFamily="2" charset="2"/>
              <a:buChar char="Ø"/>
            </a:pPr>
            <a:r>
              <a:rPr lang="zh-CN" altLang="en-US" dirty="0"/>
              <a:t>物理安全</a:t>
            </a:r>
            <a:endParaRPr lang="en-US" altLang="zh-CN" dirty="0"/>
          </a:p>
          <a:p>
            <a:pPr indent="-633600">
              <a:spcBef>
                <a:spcPts val="1200"/>
              </a:spcBef>
              <a:buFont typeface="Wingdings" panose="05000000000000000000" pitchFamily="2" charset="2"/>
              <a:buChar char="Ø"/>
            </a:pPr>
            <a:r>
              <a:rPr lang="zh-CN" altLang="en-US" dirty="0"/>
              <a:t>网络安全</a:t>
            </a:r>
            <a:endParaRPr lang="en-US" altLang="zh-CN" dirty="0"/>
          </a:p>
          <a:p>
            <a:pPr indent="-633600">
              <a:spcBef>
                <a:spcPts val="1200"/>
              </a:spcBef>
              <a:buFont typeface="Wingdings" panose="05000000000000000000" pitchFamily="2" charset="2"/>
              <a:buChar char="Ø"/>
            </a:pPr>
            <a:r>
              <a:rPr lang="zh-CN" altLang="en-US" dirty="0"/>
              <a:t>主机安全</a:t>
            </a:r>
            <a:endParaRPr lang="en-US" altLang="zh-CN" dirty="0"/>
          </a:p>
          <a:p>
            <a:pPr indent="-633600">
              <a:spcBef>
                <a:spcPts val="1200"/>
              </a:spcBef>
              <a:buFont typeface="Wingdings" panose="05000000000000000000" pitchFamily="2" charset="2"/>
              <a:buChar char="Ø"/>
            </a:pPr>
            <a:r>
              <a:rPr lang="zh-CN" altLang="en-US" dirty="0"/>
              <a:t>应用安全</a:t>
            </a:r>
            <a:endParaRPr lang="en-US" altLang="zh-CN" dirty="0"/>
          </a:p>
          <a:p>
            <a:pPr indent="-633600">
              <a:spcBef>
                <a:spcPts val="1200"/>
              </a:spcBef>
              <a:buFont typeface="Wingdings" panose="05000000000000000000" pitchFamily="2" charset="2"/>
              <a:buChar char="Ø"/>
            </a:pPr>
            <a:r>
              <a:rPr lang="zh-CN" altLang="en-US" sz="2800" dirty="0">
                <a:solidFill>
                  <a:srgbClr val="FF0000"/>
                </a:solidFill>
              </a:rPr>
              <a:t>数据安全</a:t>
            </a:r>
          </a:p>
        </p:txBody>
      </p:sp>
      <p:sp>
        <p:nvSpPr>
          <p:cNvPr id="4" name="内容占位符 3"/>
          <p:cNvSpPr>
            <a:spLocks noGrp="1"/>
          </p:cNvSpPr>
          <p:nvPr>
            <p:ph sz="quarter" idx="14"/>
          </p:nvPr>
        </p:nvSpPr>
        <p:spPr>
          <a:xfrm>
            <a:off x="4139952" y="1859632"/>
            <a:ext cx="4752528" cy="4881736"/>
          </a:xfrm>
        </p:spPr>
        <p:txBody>
          <a:bodyPr>
            <a:normAutofit fontScale="70000" lnSpcReduction="20000"/>
          </a:bodyPr>
          <a:lstStyle/>
          <a:p>
            <a:r>
              <a:rPr lang="zh-CN" altLang="en-US" sz="3600" dirty="0" smtClean="0">
                <a:solidFill>
                  <a:srgbClr val="FF0000"/>
                </a:solidFill>
              </a:rPr>
              <a:t>测评人员关心的要素</a:t>
            </a:r>
            <a:endParaRPr lang="en-US" altLang="zh-CN" sz="3600" dirty="0" smtClean="0">
              <a:solidFill>
                <a:srgbClr val="FF0000"/>
              </a:solidFill>
            </a:endParaRPr>
          </a:p>
          <a:p>
            <a:pPr marL="0" indent="0">
              <a:spcBef>
                <a:spcPts val="1200"/>
              </a:spcBef>
              <a:buNone/>
            </a:pPr>
            <a:r>
              <a:rPr lang="zh-CN" altLang="en-US" b="1" dirty="0" smtClean="0"/>
              <a:t>硬性条件：</a:t>
            </a:r>
            <a:endParaRPr lang="en-US" altLang="zh-CN" b="1" dirty="0" smtClean="0"/>
          </a:p>
          <a:p>
            <a:pPr marL="0" indent="0">
              <a:spcBef>
                <a:spcPts val="1200"/>
              </a:spcBef>
              <a:buNone/>
            </a:pPr>
            <a:r>
              <a:rPr lang="en-US" altLang="zh-CN" dirty="0" smtClean="0"/>
              <a:t>1</a:t>
            </a:r>
            <a:r>
              <a:rPr lang="zh-CN" altLang="en-US" dirty="0" smtClean="0"/>
              <a:t>、</a:t>
            </a:r>
            <a:r>
              <a:rPr lang="zh-CN" altLang="en-US" dirty="0"/>
              <a:t>网页防篡改系统（针对网站系统）</a:t>
            </a:r>
          </a:p>
          <a:p>
            <a:pPr marL="0" indent="0">
              <a:spcBef>
                <a:spcPts val="1200"/>
              </a:spcBef>
              <a:buNone/>
            </a:pPr>
            <a:r>
              <a:rPr lang="en-US" altLang="zh-CN" dirty="0" smtClean="0"/>
              <a:t>2</a:t>
            </a:r>
            <a:r>
              <a:rPr lang="zh-CN" altLang="en-US" dirty="0" smtClean="0"/>
              <a:t>、</a:t>
            </a:r>
            <a:r>
              <a:rPr lang="zh-CN" altLang="en-US" dirty="0"/>
              <a:t>数据异地备份存储设备</a:t>
            </a:r>
          </a:p>
          <a:p>
            <a:pPr marL="0" indent="0">
              <a:spcBef>
                <a:spcPts val="1200"/>
              </a:spcBef>
              <a:buNone/>
            </a:pPr>
            <a:r>
              <a:rPr lang="en-US" altLang="zh-CN" dirty="0" smtClean="0"/>
              <a:t>3</a:t>
            </a:r>
            <a:r>
              <a:rPr lang="zh-CN" altLang="en-US" dirty="0" smtClean="0"/>
              <a:t>、</a:t>
            </a:r>
            <a:r>
              <a:rPr lang="zh-CN" altLang="en-US" dirty="0"/>
              <a:t>主要网络设备、通信线路和数据处理系统的硬件冗余（关键设备双机冗余）。</a:t>
            </a:r>
          </a:p>
          <a:p>
            <a:pPr marL="0" indent="0">
              <a:spcBef>
                <a:spcPts val="1200"/>
              </a:spcBef>
              <a:buNone/>
            </a:pPr>
            <a:r>
              <a:rPr lang="en-US" altLang="zh-CN" dirty="0" smtClean="0"/>
              <a:t>4</a:t>
            </a:r>
            <a:r>
              <a:rPr lang="zh-CN" altLang="en-US" dirty="0" smtClean="0"/>
              <a:t>、</a:t>
            </a:r>
            <a:r>
              <a:rPr lang="zh-CN" altLang="en-US" dirty="0"/>
              <a:t>数据加密软件</a:t>
            </a:r>
            <a:r>
              <a:rPr lang="zh-CN" altLang="en-US" dirty="0" smtClean="0"/>
              <a:t>（实现加密</a:t>
            </a:r>
            <a:r>
              <a:rPr lang="zh-CN" altLang="en-US" dirty="0"/>
              <a:t>存储，且加密算法需获得保密局认可</a:t>
            </a:r>
            <a:r>
              <a:rPr lang="zh-CN" altLang="en-US" dirty="0" smtClean="0"/>
              <a:t>）</a:t>
            </a:r>
            <a:endParaRPr lang="en-US" altLang="zh-CN" dirty="0" smtClean="0"/>
          </a:p>
          <a:p>
            <a:pPr marL="0" indent="0">
              <a:spcBef>
                <a:spcPts val="1200"/>
              </a:spcBef>
              <a:buNone/>
            </a:pPr>
            <a:r>
              <a:rPr lang="zh-CN" altLang="en-US" b="1" dirty="0" smtClean="0"/>
              <a:t>软性条件：</a:t>
            </a:r>
            <a:endParaRPr lang="en-US" altLang="zh-CN" b="1" dirty="0" smtClean="0"/>
          </a:p>
          <a:p>
            <a:pPr marL="0" indent="0">
              <a:spcBef>
                <a:spcPts val="1200"/>
              </a:spcBef>
              <a:buNone/>
            </a:pPr>
            <a:r>
              <a:rPr lang="en-US" altLang="zh-CN" dirty="0" smtClean="0"/>
              <a:t>1</a:t>
            </a:r>
            <a:r>
              <a:rPr lang="zh-CN" altLang="en-US" dirty="0" smtClean="0"/>
              <a:t>、对加密软件进行正确配置，实现数据加密传输、加密存储</a:t>
            </a:r>
            <a:endParaRPr lang="en-US" altLang="zh-CN" dirty="0" smtClean="0"/>
          </a:p>
          <a:p>
            <a:pPr marL="0" indent="0">
              <a:spcBef>
                <a:spcPts val="1200"/>
              </a:spcBef>
              <a:buNone/>
            </a:pPr>
            <a:r>
              <a:rPr lang="en-US" altLang="zh-CN" dirty="0" smtClean="0"/>
              <a:t>2</a:t>
            </a:r>
            <a:r>
              <a:rPr lang="zh-CN" altLang="en-US" dirty="0" smtClean="0"/>
              <a:t>、对数据进行每天一次</a:t>
            </a:r>
            <a:r>
              <a:rPr lang="zh-CN" altLang="en-US" dirty="0"/>
              <a:t>全备</a:t>
            </a:r>
            <a:r>
              <a:rPr lang="zh-CN" altLang="en-US" dirty="0" smtClean="0"/>
              <a:t>，备份介质场外存放</a:t>
            </a:r>
            <a:endParaRPr lang="en-US" altLang="zh-CN" dirty="0" smtClean="0"/>
          </a:p>
          <a:p>
            <a:pPr marL="0" indent="0">
              <a:spcBef>
                <a:spcPts val="1200"/>
              </a:spcBef>
              <a:buNone/>
            </a:pPr>
            <a:r>
              <a:rPr lang="en-US" altLang="zh-CN" dirty="0" smtClean="0"/>
              <a:t>3</a:t>
            </a:r>
            <a:r>
              <a:rPr lang="zh-CN" altLang="en-US" dirty="0" smtClean="0"/>
              <a:t>、提供异地备份功能，可利用网络进行批量传送到备用场地</a:t>
            </a:r>
            <a:endParaRPr lang="en-US" altLang="zh-CN" dirty="0" smtClean="0"/>
          </a:p>
          <a:p>
            <a:pPr marL="0" indent="0">
              <a:spcBef>
                <a:spcPts val="1200"/>
              </a:spcBef>
              <a:buNone/>
            </a:pPr>
            <a:endParaRPr lang="en-US" altLang="zh-CN" dirty="0" smtClean="0"/>
          </a:p>
        </p:txBody>
      </p:sp>
      <p:sp>
        <p:nvSpPr>
          <p:cNvPr id="5" name="TextBox 4"/>
          <p:cNvSpPr txBox="1"/>
          <p:nvPr/>
        </p:nvSpPr>
        <p:spPr>
          <a:xfrm>
            <a:off x="611560" y="1628800"/>
            <a:ext cx="2808312" cy="461665"/>
          </a:xfrm>
          <a:prstGeom prst="rect">
            <a:avLst/>
          </a:prstGeom>
          <a:noFill/>
        </p:spPr>
        <p:txBody>
          <a:bodyPr wrap="square" rtlCol="0">
            <a:spAutoFit/>
          </a:bodyPr>
          <a:lstStyle/>
          <a:p>
            <a:r>
              <a:rPr lang="zh-CN" altLang="en-US" sz="2400" dirty="0" smtClean="0"/>
              <a:t>以三级系统为例</a:t>
            </a:r>
            <a:endParaRPr lang="zh-CN" altLang="en-US" sz="2400" dirty="0"/>
          </a:p>
        </p:txBody>
      </p:sp>
      <p:sp>
        <p:nvSpPr>
          <p:cNvPr id="6" name="左大括号 5"/>
          <p:cNvSpPr/>
          <p:nvPr/>
        </p:nvSpPr>
        <p:spPr>
          <a:xfrm>
            <a:off x="3419872" y="1916832"/>
            <a:ext cx="864096" cy="4608512"/>
          </a:xfrm>
          <a:prstGeom prst="leftBrace">
            <a:avLst>
              <a:gd name="adj1" fmla="val 8333"/>
              <a:gd name="adj2" fmla="val 49742"/>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虚尾箭头 13"/>
          <p:cNvSpPr/>
          <p:nvPr/>
        </p:nvSpPr>
        <p:spPr>
          <a:xfrm rot="18079748">
            <a:off x="2490290" y="4418153"/>
            <a:ext cx="1130183" cy="617813"/>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建设整改（数据安全）</a:t>
            </a:r>
            <a:endParaRPr lang="zh-CN" altLang="en-US" sz="3600" dirty="0"/>
          </a:p>
        </p:txBody>
      </p:sp>
    </p:spTree>
    <p:extLst>
      <p:ext uri="{BB962C8B-B14F-4D97-AF65-F5344CB8AC3E}">
        <p14:creationId xmlns:p14="http://schemas.microsoft.com/office/powerpoint/2010/main" val="113191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anim calcmode="lin" valueType="num">
                                      <p:cBhvr>
                                        <p:cTn id="3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anim calcmode="lin" valueType="num">
                                      <p:cBhvr>
                                        <p:cTn id="4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1000"/>
                                        <p:tgtEl>
                                          <p:spTgt spid="4">
                                            <p:txEl>
                                              <p:pRg st="7" end="7"/>
                                            </p:txEl>
                                          </p:spTgt>
                                        </p:tgtEl>
                                      </p:cBhvr>
                                    </p:animEffect>
                                    <p:anim calcmode="lin" valueType="num">
                                      <p:cBhvr>
                                        <p:cTn id="5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1000"/>
                                        <p:tgtEl>
                                          <p:spTgt spid="4">
                                            <p:txEl>
                                              <p:pRg st="8" end="8"/>
                                            </p:txEl>
                                          </p:spTgt>
                                        </p:tgtEl>
                                      </p:cBhvr>
                                    </p:animEffect>
                                    <p:anim calcmode="lin" valueType="num">
                                      <p:cBhvr>
                                        <p:cTn id="5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1000"/>
                                        <p:tgtEl>
                                          <p:spTgt spid="4">
                                            <p:txEl>
                                              <p:pRg st="9" end="9"/>
                                            </p:txEl>
                                          </p:spTgt>
                                        </p:tgtEl>
                                      </p:cBhvr>
                                    </p:animEffect>
                                    <p:anim calcmode="lin" valueType="num">
                                      <p:cBhvr>
                                        <p:cTn id="6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23528" y="2574000"/>
            <a:ext cx="3096343" cy="3447288"/>
          </a:xfrm>
        </p:spPr>
        <p:txBody>
          <a:bodyPr>
            <a:normAutofit/>
          </a:bodyPr>
          <a:lstStyle/>
          <a:p>
            <a:r>
              <a:rPr lang="zh-CN" altLang="en-US" sz="3600" dirty="0" smtClean="0"/>
              <a:t>管理方面</a:t>
            </a:r>
            <a:endParaRPr lang="en-US" altLang="zh-CN" sz="3600" dirty="0" smtClean="0"/>
          </a:p>
          <a:p>
            <a:pPr indent="-633600">
              <a:spcBef>
                <a:spcPts val="1200"/>
              </a:spcBef>
              <a:buFont typeface="Wingdings" panose="05000000000000000000" pitchFamily="2" charset="2"/>
              <a:buChar char="Ø"/>
            </a:pPr>
            <a:r>
              <a:rPr lang="zh-CN" altLang="en-US" sz="2800" dirty="0" smtClean="0">
                <a:solidFill>
                  <a:srgbClr val="FF0000"/>
                </a:solidFill>
              </a:rPr>
              <a:t>安全管理制度</a:t>
            </a:r>
            <a:endParaRPr lang="en-US" altLang="zh-CN" sz="2800" dirty="0" smtClean="0">
              <a:solidFill>
                <a:srgbClr val="FF0000"/>
              </a:solidFill>
            </a:endParaRPr>
          </a:p>
          <a:p>
            <a:pPr indent="-633600">
              <a:spcBef>
                <a:spcPts val="1200"/>
              </a:spcBef>
              <a:buFont typeface="Wingdings" panose="05000000000000000000" pitchFamily="2" charset="2"/>
              <a:buChar char="Ø"/>
            </a:pPr>
            <a:r>
              <a:rPr lang="zh-CN" altLang="en-US" dirty="0" smtClean="0"/>
              <a:t>安全管理机构</a:t>
            </a:r>
            <a:endParaRPr lang="en-US" altLang="zh-CN" dirty="0" smtClean="0"/>
          </a:p>
          <a:p>
            <a:pPr indent="-633600">
              <a:spcBef>
                <a:spcPts val="1200"/>
              </a:spcBef>
              <a:buFont typeface="Wingdings" panose="05000000000000000000" pitchFamily="2" charset="2"/>
              <a:buChar char="Ø"/>
            </a:pPr>
            <a:r>
              <a:rPr lang="zh-CN" altLang="en-US" dirty="0" smtClean="0"/>
              <a:t>人员安全管理</a:t>
            </a:r>
            <a:endParaRPr lang="en-US" altLang="zh-CN" dirty="0" smtClean="0"/>
          </a:p>
          <a:p>
            <a:pPr indent="-633600">
              <a:spcBef>
                <a:spcPts val="1200"/>
              </a:spcBef>
              <a:buFont typeface="Wingdings" panose="05000000000000000000" pitchFamily="2" charset="2"/>
              <a:buChar char="Ø"/>
            </a:pPr>
            <a:r>
              <a:rPr lang="zh-CN" altLang="en-US" dirty="0"/>
              <a:t>系统建设</a:t>
            </a:r>
            <a:r>
              <a:rPr lang="zh-CN" altLang="en-US" dirty="0" smtClean="0"/>
              <a:t>管理</a:t>
            </a:r>
            <a:endParaRPr lang="en-US" altLang="zh-CN" dirty="0" smtClean="0"/>
          </a:p>
          <a:p>
            <a:pPr indent="-633600">
              <a:spcBef>
                <a:spcPts val="1200"/>
              </a:spcBef>
              <a:buFont typeface="Wingdings" panose="05000000000000000000" pitchFamily="2" charset="2"/>
              <a:buChar char="Ø"/>
            </a:pPr>
            <a:r>
              <a:rPr lang="zh-CN" altLang="en-US" dirty="0" smtClean="0"/>
              <a:t>系统</a:t>
            </a:r>
            <a:r>
              <a:rPr lang="zh-CN" altLang="en-US" dirty="0"/>
              <a:t>运</a:t>
            </a:r>
            <a:r>
              <a:rPr lang="zh-CN" altLang="en-US" dirty="0" smtClean="0"/>
              <a:t>维管理</a:t>
            </a:r>
            <a:endParaRPr lang="zh-CN" altLang="en-US" dirty="0"/>
          </a:p>
        </p:txBody>
      </p:sp>
      <p:sp>
        <p:nvSpPr>
          <p:cNvPr id="4" name="内容占位符 3"/>
          <p:cNvSpPr>
            <a:spLocks noGrp="1"/>
          </p:cNvSpPr>
          <p:nvPr>
            <p:ph sz="quarter" idx="14"/>
          </p:nvPr>
        </p:nvSpPr>
        <p:spPr>
          <a:xfrm>
            <a:off x="4499992" y="2003648"/>
            <a:ext cx="4536504" cy="4737720"/>
          </a:xfrm>
        </p:spPr>
        <p:txBody>
          <a:bodyPr>
            <a:normAutofit fontScale="70000" lnSpcReduction="20000"/>
          </a:bodyPr>
          <a:lstStyle/>
          <a:p>
            <a:r>
              <a:rPr lang="zh-CN" altLang="en-US" sz="3600" dirty="0" smtClean="0">
                <a:solidFill>
                  <a:srgbClr val="FF0000"/>
                </a:solidFill>
              </a:rPr>
              <a:t>测评人员关心的要素</a:t>
            </a:r>
            <a:endParaRPr lang="en-US" altLang="zh-CN" sz="3600" dirty="0" smtClean="0">
              <a:solidFill>
                <a:srgbClr val="FF0000"/>
              </a:solidFill>
            </a:endParaRPr>
          </a:p>
          <a:p>
            <a:pPr marL="0" indent="0">
              <a:spcBef>
                <a:spcPts val="1200"/>
              </a:spcBef>
              <a:buNone/>
            </a:pPr>
            <a:r>
              <a:rPr lang="zh-CN" altLang="en-US" b="1" dirty="0" smtClean="0"/>
              <a:t>硬性条件：</a:t>
            </a:r>
            <a:endParaRPr lang="en-US" altLang="zh-CN" b="1" dirty="0" smtClean="0"/>
          </a:p>
          <a:p>
            <a:pPr marL="0" indent="0">
              <a:spcBef>
                <a:spcPts val="1200"/>
              </a:spcBef>
              <a:buNone/>
            </a:pPr>
            <a:r>
              <a:rPr lang="en-US" altLang="zh-CN" dirty="0" smtClean="0"/>
              <a:t>1</a:t>
            </a:r>
            <a:r>
              <a:rPr lang="zh-CN" altLang="en-US" dirty="0" smtClean="0"/>
              <a:t>、制定信息安全管理工作总体方针和安全策略文档</a:t>
            </a:r>
            <a:endParaRPr lang="en-US" altLang="zh-CN" dirty="0" smtClean="0"/>
          </a:p>
          <a:p>
            <a:pPr marL="0" indent="0">
              <a:spcBef>
                <a:spcPts val="1200"/>
              </a:spcBef>
              <a:buNone/>
            </a:pPr>
            <a:r>
              <a:rPr lang="en-US" altLang="zh-CN" dirty="0" smtClean="0"/>
              <a:t>2</a:t>
            </a:r>
            <a:r>
              <a:rPr lang="zh-CN" altLang="en-US" dirty="0" smtClean="0"/>
              <a:t>、制定由安全策略、管理制度、操作规程等构成的信息安全管理制度体系</a:t>
            </a:r>
            <a:endParaRPr lang="en-US" altLang="zh-CN" dirty="0" smtClean="0"/>
          </a:p>
          <a:p>
            <a:pPr marL="0" indent="0">
              <a:spcBef>
                <a:spcPts val="1200"/>
              </a:spcBef>
              <a:buNone/>
            </a:pPr>
            <a:r>
              <a:rPr lang="en-US" altLang="zh-CN" dirty="0" smtClean="0"/>
              <a:t>3</a:t>
            </a:r>
            <a:r>
              <a:rPr lang="zh-CN" altLang="en-US" dirty="0" smtClean="0"/>
              <a:t>、制度体系的制定过程评审记录、维护记录</a:t>
            </a:r>
            <a:endParaRPr lang="zh-CN" altLang="en-US" dirty="0"/>
          </a:p>
          <a:p>
            <a:pPr marL="0" indent="0">
              <a:spcBef>
                <a:spcPts val="1200"/>
              </a:spcBef>
              <a:buNone/>
            </a:pPr>
            <a:r>
              <a:rPr lang="zh-CN" altLang="en-US" b="1" dirty="0" smtClean="0"/>
              <a:t>软性条件</a:t>
            </a:r>
            <a:r>
              <a:rPr lang="zh-CN" altLang="en-US" dirty="0" smtClean="0"/>
              <a:t>：</a:t>
            </a:r>
            <a:endParaRPr lang="en-US" altLang="zh-CN" dirty="0" smtClean="0"/>
          </a:p>
          <a:p>
            <a:pPr marL="0" indent="0">
              <a:spcBef>
                <a:spcPts val="1200"/>
              </a:spcBef>
              <a:buNone/>
            </a:pPr>
            <a:r>
              <a:rPr lang="en-US" altLang="zh-CN" dirty="0" smtClean="0"/>
              <a:t>1</a:t>
            </a:r>
            <a:r>
              <a:rPr lang="zh-CN" altLang="en-US" dirty="0" smtClean="0"/>
              <a:t>、制度体系的完整性。即是否覆盖物理、网络、主机、应用、数据、系统建设、系统运维等层面相关机制</a:t>
            </a:r>
            <a:endParaRPr lang="en-US" altLang="zh-CN" dirty="0" smtClean="0"/>
          </a:p>
          <a:p>
            <a:pPr marL="0" indent="0">
              <a:spcBef>
                <a:spcPts val="1200"/>
              </a:spcBef>
              <a:buNone/>
            </a:pPr>
            <a:r>
              <a:rPr lang="en-US" altLang="zh-CN" dirty="0" smtClean="0"/>
              <a:t>2</a:t>
            </a:r>
            <a:r>
              <a:rPr lang="zh-CN" altLang="en-US" dirty="0" smtClean="0"/>
              <a:t>、制度体系的系统性。即各安全管理制度、操作规程是否具有相关性。</a:t>
            </a:r>
            <a:endParaRPr lang="en-US" altLang="zh-CN" dirty="0" smtClean="0"/>
          </a:p>
          <a:p>
            <a:pPr marL="0" indent="0">
              <a:spcBef>
                <a:spcPts val="1200"/>
              </a:spcBef>
              <a:buNone/>
            </a:pPr>
            <a:r>
              <a:rPr lang="en-US" altLang="zh-CN" dirty="0" smtClean="0"/>
              <a:t>3</a:t>
            </a:r>
            <a:r>
              <a:rPr lang="zh-CN" altLang="en-US" dirty="0" smtClean="0"/>
              <a:t>、制度体系的维护性。即是否保障制度的合理性、适用性，是否对其进行定期维护</a:t>
            </a:r>
            <a:endParaRPr lang="en-US" altLang="zh-CN" dirty="0" smtClean="0"/>
          </a:p>
        </p:txBody>
      </p:sp>
      <p:sp>
        <p:nvSpPr>
          <p:cNvPr id="5" name="TextBox 4"/>
          <p:cNvSpPr txBox="1"/>
          <p:nvPr/>
        </p:nvSpPr>
        <p:spPr>
          <a:xfrm>
            <a:off x="611560" y="1628800"/>
            <a:ext cx="2808312" cy="461665"/>
          </a:xfrm>
          <a:prstGeom prst="rect">
            <a:avLst/>
          </a:prstGeom>
          <a:noFill/>
        </p:spPr>
        <p:txBody>
          <a:bodyPr wrap="square" rtlCol="0">
            <a:spAutoFit/>
          </a:bodyPr>
          <a:lstStyle/>
          <a:p>
            <a:r>
              <a:rPr lang="zh-CN" altLang="en-US" sz="2400" dirty="0" smtClean="0"/>
              <a:t>以三级系统为例</a:t>
            </a:r>
            <a:endParaRPr lang="zh-CN" altLang="en-US" sz="2400" dirty="0"/>
          </a:p>
        </p:txBody>
      </p:sp>
      <p:sp>
        <p:nvSpPr>
          <p:cNvPr id="6" name="左大括号 5"/>
          <p:cNvSpPr/>
          <p:nvPr/>
        </p:nvSpPr>
        <p:spPr>
          <a:xfrm>
            <a:off x="3779912" y="1988840"/>
            <a:ext cx="824819" cy="4608512"/>
          </a:xfrm>
          <a:prstGeom prst="leftBrace">
            <a:avLst>
              <a:gd name="adj1" fmla="val 8333"/>
              <a:gd name="adj2" fmla="val 49742"/>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虚尾箭头 13"/>
          <p:cNvSpPr/>
          <p:nvPr/>
        </p:nvSpPr>
        <p:spPr>
          <a:xfrm rot="1990119">
            <a:off x="3036988" y="3660153"/>
            <a:ext cx="765767" cy="617813"/>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200173" y="5827724"/>
            <a:ext cx="3363715" cy="1044696"/>
          </a:xfrm>
          <a:prstGeom prst="wedgeRoundRectCallout">
            <a:avLst>
              <a:gd name="adj1" fmla="val 61626"/>
              <a:gd name="adj2" fmla="val -196674"/>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t>主要查看制度原文内容、格式，以及对制度修订履历、评审记录等</a:t>
            </a:r>
            <a:endParaRPr lang="zh-CN" altLang="en-US" dirty="0"/>
          </a:p>
        </p:txBody>
      </p:sp>
      <p:sp>
        <p:nvSpPr>
          <p:cNvPr id="11"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建设整改（安全管理制度）</a:t>
            </a:r>
            <a:endParaRPr lang="zh-CN" altLang="en-US" sz="3600" dirty="0"/>
          </a:p>
        </p:txBody>
      </p:sp>
    </p:spTree>
    <p:extLst>
      <p:ext uri="{BB962C8B-B14F-4D97-AF65-F5344CB8AC3E}">
        <p14:creationId xmlns:p14="http://schemas.microsoft.com/office/powerpoint/2010/main" val="332156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1000"/>
                                        <p:tgtEl>
                                          <p:spTgt spid="4">
                                            <p:txEl>
                                              <p:pRg st="4" end="4"/>
                                            </p:txEl>
                                          </p:spTgt>
                                        </p:tgtEl>
                                      </p:cBhvr>
                                    </p:animEffect>
                                    <p:anim calcmode="lin" valueType="num">
                                      <p:cBhvr>
                                        <p:cTn id="4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fade">
                                      <p:cBhvr>
                                        <p:cTn id="48" dur="1000"/>
                                        <p:tgtEl>
                                          <p:spTgt spid="4">
                                            <p:txEl>
                                              <p:pRg st="5" end="5"/>
                                            </p:txEl>
                                          </p:spTgt>
                                        </p:tgtEl>
                                      </p:cBhvr>
                                    </p:animEffect>
                                    <p:anim calcmode="lin" valueType="num">
                                      <p:cBhvr>
                                        <p:cTn id="4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5" end="5"/>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fade">
                                      <p:cBhvr>
                                        <p:cTn id="53" dur="1000"/>
                                        <p:tgtEl>
                                          <p:spTgt spid="4">
                                            <p:txEl>
                                              <p:pRg st="6" end="6"/>
                                            </p:txEl>
                                          </p:spTgt>
                                        </p:tgtEl>
                                      </p:cBhvr>
                                    </p:animEffect>
                                    <p:anim calcmode="lin" valueType="num">
                                      <p:cBhvr>
                                        <p:cTn id="5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fade">
                                      <p:cBhvr>
                                        <p:cTn id="58" dur="1000"/>
                                        <p:tgtEl>
                                          <p:spTgt spid="4">
                                            <p:txEl>
                                              <p:pRg st="7" end="7"/>
                                            </p:txEl>
                                          </p:spTgt>
                                        </p:tgtEl>
                                      </p:cBhvr>
                                    </p:animEffect>
                                    <p:anim calcmode="lin" valueType="num">
                                      <p:cBhvr>
                                        <p:cTn id="5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down)">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P spid="6" grpId="0" animBg="1"/>
      <p:bldP spid="14"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23528" y="2574000"/>
            <a:ext cx="3096343" cy="3447288"/>
          </a:xfrm>
        </p:spPr>
        <p:txBody>
          <a:bodyPr>
            <a:normAutofit/>
          </a:bodyPr>
          <a:lstStyle/>
          <a:p>
            <a:r>
              <a:rPr lang="zh-CN" altLang="en-US" sz="3600" dirty="0" smtClean="0"/>
              <a:t>管理方面</a:t>
            </a:r>
            <a:endParaRPr lang="en-US" altLang="zh-CN" sz="3600" dirty="0" smtClean="0"/>
          </a:p>
          <a:p>
            <a:pPr indent="-633600">
              <a:spcBef>
                <a:spcPts val="1200"/>
              </a:spcBef>
              <a:buFont typeface="Wingdings" panose="05000000000000000000" pitchFamily="2" charset="2"/>
              <a:buChar char="Ø"/>
            </a:pPr>
            <a:r>
              <a:rPr lang="zh-CN" altLang="en-US" dirty="0"/>
              <a:t>安全管理制度</a:t>
            </a:r>
            <a:endParaRPr lang="en-US" altLang="zh-CN" dirty="0"/>
          </a:p>
          <a:p>
            <a:pPr indent="-633600">
              <a:spcBef>
                <a:spcPts val="1200"/>
              </a:spcBef>
              <a:buFont typeface="Wingdings" panose="05000000000000000000" pitchFamily="2" charset="2"/>
              <a:buChar char="Ø"/>
            </a:pPr>
            <a:r>
              <a:rPr lang="zh-CN" altLang="en-US" sz="2800" dirty="0">
                <a:solidFill>
                  <a:srgbClr val="FF0000"/>
                </a:solidFill>
              </a:rPr>
              <a:t>安全管理机构</a:t>
            </a:r>
            <a:endParaRPr lang="en-US" altLang="zh-CN" sz="2800" dirty="0">
              <a:solidFill>
                <a:srgbClr val="FF0000"/>
              </a:solidFill>
            </a:endParaRPr>
          </a:p>
          <a:p>
            <a:pPr indent="-633600">
              <a:spcBef>
                <a:spcPts val="1200"/>
              </a:spcBef>
              <a:buFont typeface="Wingdings" panose="05000000000000000000" pitchFamily="2" charset="2"/>
              <a:buChar char="Ø"/>
            </a:pPr>
            <a:r>
              <a:rPr lang="zh-CN" altLang="en-US" dirty="0" smtClean="0"/>
              <a:t>人员安全管理</a:t>
            </a:r>
            <a:endParaRPr lang="en-US" altLang="zh-CN" dirty="0" smtClean="0"/>
          </a:p>
          <a:p>
            <a:pPr indent="-633600">
              <a:spcBef>
                <a:spcPts val="1200"/>
              </a:spcBef>
              <a:buFont typeface="Wingdings" panose="05000000000000000000" pitchFamily="2" charset="2"/>
              <a:buChar char="Ø"/>
            </a:pPr>
            <a:r>
              <a:rPr lang="zh-CN" altLang="en-US" dirty="0"/>
              <a:t>系统建设</a:t>
            </a:r>
            <a:r>
              <a:rPr lang="zh-CN" altLang="en-US" dirty="0" smtClean="0"/>
              <a:t>管理</a:t>
            </a:r>
            <a:endParaRPr lang="en-US" altLang="zh-CN" dirty="0" smtClean="0"/>
          </a:p>
          <a:p>
            <a:pPr indent="-633600">
              <a:spcBef>
                <a:spcPts val="1200"/>
              </a:spcBef>
              <a:buFont typeface="Wingdings" panose="05000000000000000000" pitchFamily="2" charset="2"/>
              <a:buChar char="Ø"/>
            </a:pPr>
            <a:r>
              <a:rPr lang="zh-CN" altLang="en-US" dirty="0" smtClean="0"/>
              <a:t>系统</a:t>
            </a:r>
            <a:r>
              <a:rPr lang="zh-CN" altLang="en-US" dirty="0"/>
              <a:t>运</a:t>
            </a:r>
            <a:r>
              <a:rPr lang="zh-CN" altLang="en-US" dirty="0" smtClean="0"/>
              <a:t>维管理</a:t>
            </a:r>
            <a:endParaRPr lang="zh-CN" altLang="en-US" dirty="0"/>
          </a:p>
        </p:txBody>
      </p:sp>
      <p:sp>
        <p:nvSpPr>
          <p:cNvPr id="4" name="内容占位符 3"/>
          <p:cNvSpPr>
            <a:spLocks noGrp="1"/>
          </p:cNvSpPr>
          <p:nvPr>
            <p:ph sz="quarter" idx="14"/>
          </p:nvPr>
        </p:nvSpPr>
        <p:spPr>
          <a:xfrm>
            <a:off x="4499992" y="2003648"/>
            <a:ext cx="4536504" cy="4737720"/>
          </a:xfrm>
        </p:spPr>
        <p:txBody>
          <a:bodyPr>
            <a:normAutofit fontScale="62500" lnSpcReduction="20000"/>
          </a:bodyPr>
          <a:lstStyle/>
          <a:p>
            <a:r>
              <a:rPr lang="zh-CN" altLang="en-US" sz="3600" dirty="0" smtClean="0">
                <a:solidFill>
                  <a:srgbClr val="FF0000"/>
                </a:solidFill>
              </a:rPr>
              <a:t>测评人员关心的要素</a:t>
            </a:r>
            <a:endParaRPr lang="en-US" altLang="zh-CN" sz="3600" dirty="0" smtClean="0">
              <a:solidFill>
                <a:srgbClr val="FF0000"/>
              </a:solidFill>
            </a:endParaRPr>
          </a:p>
          <a:p>
            <a:pPr marL="0" indent="0">
              <a:spcBef>
                <a:spcPts val="1200"/>
              </a:spcBef>
              <a:buNone/>
            </a:pPr>
            <a:r>
              <a:rPr lang="zh-CN" altLang="en-US" b="1" dirty="0" smtClean="0"/>
              <a:t>硬性条件：</a:t>
            </a:r>
            <a:endParaRPr lang="en-US" altLang="zh-CN" b="1" dirty="0" smtClean="0"/>
          </a:p>
          <a:p>
            <a:pPr marL="0" indent="0">
              <a:spcBef>
                <a:spcPts val="1200"/>
              </a:spcBef>
              <a:buNone/>
            </a:pPr>
            <a:r>
              <a:rPr lang="en-US" altLang="zh-CN" dirty="0" smtClean="0"/>
              <a:t>1</a:t>
            </a:r>
            <a:r>
              <a:rPr lang="zh-CN" altLang="en-US" dirty="0" smtClean="0"/>
              <a:t>、是否设立信息安全管理工作的职能部门，该部门内是否设立安全主管、系统管理员、网络管理员、安全管理员等岗，并说明职责</a:t>
            </a:r>
            <a:endParaRPr lang="en-US" altLang="zh-CN" dirty="0" smtClean="0"/>
          </a:p>
          <a:p>
            <a:pPr marL="0" indent="0">
              <a:spcBef>
                <a:spcPts val="1200"/>
              </a:spcBef>
              <a:buNone/>
            </a:pPr>
            <a:r>
              <a:rPr lang="en-US" altLang="zh-CN" dirty="0" smtClean="0"/>
              <a:t>2</a:t>
            </a:r>
            <a:r>
              <a:rPr lang="zh-CN" altLang="en-US" dirty="0" smtClean="0"/>
              <a:t>、是否成立指导和管理信息安全工作委员会或领导小组，其最高领导是如何产生的</a:t>
            </a:r>
            <a:endParaRPr lang="en-US" altLang="zh-CN" dirty="0" smtClean="0"/>
          </a:p>
          <a:p>
            <a:pPr marL="0" indent="0">
              <a:spcBef>
                <a:spcPts val="1200"/>
              </a:spcBef>
              <a:buNone/>
            </a:pPr>
            <a:r>
              <a:rPr lang="en-US" altLang="zh-CN" dirty="0" smtClean="0"/>
              <a:t>3</a:t>
            </a:r>
            <a:r>
              <a:rPr lang="zh-CN" altLang="en-US" dirty="0" smtClean="0"/>
              <a:t>、是否明文规定各部门、岗位职责</a:t>
            </a:r>
            <a:endParaRPr lang="en-US" altLang="zh-CN" dirty="0" smtClean="0"/>
          </a:p>
          <a:p>
            <a:pPr marL="0" indent="0">
              <a:spcBef>
                <a:spcPts val="1200"/>
              </a:spcBef>
              <a:buNone/>
            </a:pPr>
            <a:r>
              <a:rPr lang="zh-CN" altLang="en-US" b="1" dirty="0" smtClean="0"/>
              <a:t>软性条件</a:t>
            </a:r>
            <a:r>
              <a:rPr lang="zh-CN" altLang="en-US" dirty="0" smtClean="0"/>
              <a:t>：</a:t>
            </a:r>
            <a:endParaRPr lang="en-US" altLang="zh-CN" dirty="0" smtClean="0"/>
          </a:p>
          <a:p>
            <a:pPr marL="0" indent="0">
              <a:spcBef>
                <a:spcPts val="1200"/>
              </a:spcBef>
              <a:buNone/>
            </a:pPr>
            <a:r>
              <a:rPr lang="en-US" altLang="zh-CN" dirty="0" smtClean="0"/>
              <a:t>1</a:t>
            </a:r>
            <a:r>
              <a:rPr lang="zh-CN" altLang="en-US" dirty="0" smtClean="0"/>
              <a:t>、岗位设置、人员配备是否合理</a:t>
            </a:r>
            <a:endParaRPr lang="en-US" altLang="zh-CN" dirty="0" smtClean="0"/>
          </a:p>
          <a:p>
            <a:pPr marL="0" indent="0">
              <a:spcBef>
                <a:spcPts val="1200"/>
              </a:spcBef>
              <a:buNone/>
            </a:pPr>
            <a:r>
              <a:rPr lang="en-US" altLang="zh-CN" dirty="0" smtClean="0"/>
              <a:t>2</a:t>
            </a:r>
            <a:r>
              <a:rPr lang="zh-CN" altLang="en-US" dirty="0" smtClean="0"/>
              <a:t>、对系统变更、重要操作、物理访问和系统接入等重要事项是否建立审批程序</a:t>
            </a:r>
            <a:endParaRPr lang="en-US" altLang="zh-CN" dirty="0" smtClean="0"/>
          </a:p>
          <a:p>
            <a:pPr marL="0" indent="0">
              <a:spcBef>
                <a:spcPts val="1200"/>
              </a:spcBef>
              <a:buNone/>
            </a:pPr>
            <a:r>
              <a:rPr lang="en-US" altLang="zh-CN" dirty="0" smtClean="0"/>
              <a:t>3</a:t>
            </a:r>
            <a:r>
              <a:rPr lang="zh-CN" altLang="en-US" dirty="0" smtClean="0"/>
              <a:t>、部门内部各管理员之间、各部门之间、单位与相关的外单位之间是否有信息安全工作方面的协作</a:t>
            </a:r>
            <a:endParaRPr lang="en-US" altLang="zh-CN" dirty="0" smtClean="0"/>
          </a:p>
          <a:p>
            <a:pPr marL="0" indent="0">
              <a:spcBef>
                <a:spcPts val="1200"/>
              </a:spcBef>
              <a:buNone/>
            </a:pPr>
            <a:r>
              <a:rPr lang="en-US" altLang="zh-CN" dirty="0" smtClean="0"/>
              <a:t>4</a:t>
            </a:r>
            <a:r>
              <a:rPr lang="zh-CN" altLang="en-US" dirty="0" smtClean="0"/>
              <a:t>、是否定期进行全面的安全检查，检查内容是否包含安全技术措施的有效性、安全配置与安全策略的一致性、安全管理制度的执行情况等。</a:t>
            </a:r>
            <a:endParaRPr lang="en-US" altLang="zh-CN" dirty="0" smtClean="0"/>
          </a:p>
        </p:txBody>
      </p:sp>
      <p:sp>
        <p:nvSpPr>
          <p:cNvPr id="5" name="TextBox 4"/>
          <p:cNvSpPr txBox="1"/>
          <p:nvPr/>
        </p:nvSpPr>
        <p:spPr>
          <a:xfrm>
            <a:off x="611560" y="1628800"/>
            <a:ext cx="2808312" cy="461665"/>
          </a:xfrm>
          <a:prstGeom prst="rect">
            <a:avLst/>
          </a:prstGeom>
          <a:noFill/>
        </p:spPr>
        <p:txBody>
          <a:bodyPr wrap="square" rtlCol="0">
            <a:spAutoFit/>
          </a:bodyPr>
          <a:lstStyle/>
          <a:p>
            <a:r>
              <a:rPr lang="zh-CN" altLang="en-US" sz="2400" dirty="0" smtClean="0"/>
              <a:t>以三级系统为例</a:t>
            </a:r>
            <a:endParaRPr lang="zh-CN" altLang="en-US" sz="2400" dirty="0"/>
          </a:p>
        </p:txBody>
      </p:sp>
      <p:sp>
        <p:nvSpPr>
          <p:cNvPr id="6" name="左大括号 5"/>
          <p:cNvSpPr/>
          <p:nvPr/>
        </p:nvSpPr>
        <p:spPr>
          <a:xfrm>
            <a:off x="3779912" y="1988840"/>
            <a:ext cx="824819" cy="4608512"/>
          </a:xfrm>
          <a:prstGeom prst="leftBrace">
            <a:avLst>
              <a:gd name="adj1" fmla="val 8333"/>
              <a:gd name="adj2" fmla="val 49742"/>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虚尾箭头 13"/>
          <p:cNvSpPr/>
          <p:nvPr/>
        </p:nvSpPr>
        <p:spPr>
          <a:xfrm rot="452737">
            <a:off x="3181004" y="3876178"/>
            <a:ext cx="765767" cy="617813"/>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200173" y="5827724"/>
            <a:ext cx="3363715" cy="1044696"/>
          </a:xfrm>
          <a:prstGeom prst="wedgeRoundRectCallout">
            <a:avLst>
              <a:gd name="adj1" fmla="val 61626"/>
              <a:gd name="adj2" fmla="val -196674"/>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t>主要查看安全组织架构图、岗位职责说明书、岗位人员配备清单、相关事项的审批流程</a:t>
            </a:r>
            <a:r>
              <a:rPr lang="en-US" altLang="zh-CN" dirty="0" smtClean="0"/>
              <a:t>/</a:t>
            </a:r>
            <a:r>
              <a:rPr lang="zh-CN" altLang="en-US" dirty="0" smtClean="0"/>
              <a:t>记录、安全检查记录等</a:t>
            </a:r>
            <a:endParaRPr lang="zh-CN" altLang="en-US" dirty="0"/>
          </a:p>
        </p:txBody>
      </p:sp>
      <p:sp>
        <p:nvSpPr>
          <p:cNvPr id="10"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建设整改（安全管理机构）</a:t>
            </a:r>
            <a:endParaRPr lang="zh-CN" altLang="en-US" sz="3600" dirty="0"/>
          </a:p>
        </p:txBody>
      </p:sp>
    </p:spTree>
    <p:extLst>
      <p:ext uri="{BB962C8B-B14F-4D97-AF65-F5344CB8AC3E}">
        <p14:creationId xmlns:p14="http://schemas.microsoft.com/office/powerpoint/2010/main" val="73818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1000"/>
                                        <p:tgtEl>
                                          <p:spTgt spid="4">
                                            <p:txEl>
                                              <p:pRg st="7" end="7"/>
                                            </p:txEl>
                                          </p:spTgt>
                                        </p:tgtEl>
                                      </p:cBhvr>
                                    </p:animEffect>
                                    <p:anim calcmode="lin" valueType="num">
                                      <p:cBhvr>
                                        <p:cTn id="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fade">
                                      <p:cBhvr>
                                        <p:cTn id="57" dur="1000"/>
                                        <p:tgtEl>
                                          <p:spTgt spid="4">
                                            <p:txEl>
                                              <p:pRg st="8" end="8"/>
                                            </p:txEl>
                                          </p:spTgt>
                                        </p:tgtEl>
                                      </p:cBhvr>
                                    </p:animEffect>
                                    <p:anim calcmode="lin" valueType="num">
                                      <p:cBhvr>
                                        <p:cTn id="5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fade">
                                      <p:cBhvr>
                                        <p:cTn id="62" dur="1000"/>
                                        <p:tgtEl>
                                          <p:spTgt spid="4">
                                            <p:txEl>
                                              <p:pRg st="9" end="9"/>
                                            </p:txEl>
                                          </p:spTgt>
                                        </p:tgtEl>
                                      </p:cBhvr>
                                    </p:animEffect>
                                    <p:anim calcmode="lin" valueType="num">
                                      <p:cBhvr>
                                        <p:cTn id="6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14"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23528" y="2574000"/>
            <a:ext cx="3096343" cy="3447288"/>
          </a:xfrm>
        </p:spPr>
        <p:txBody>
          <a:bodyPr>
            <a:normAutofit/>
          </a:bodyPr>
          <a:lstStyle/>
          <a:p>
            <a:r>
              <a:rPr lang="zh-CN" altLang="en-US" sz="3600" dirty="0" smtClean="0"/>
              <a:t>管理方面</a:t>
            </a:r>
            <a:endParaRPr lang="en-US" altLang="zh-CN" sz="3600" dirty="0" smtClean="0"/>
          </a:p>
          <a:p>
            <a:pPr indent="-633600">
              <a:spcBef>
                <a:spcPts val="1200"/>
              </a:spcBef>
              <a:buFont typeface="Wingdings" panose="05000000000000000000" pitchFamily="2" charset="2"/>
              <a:buChar char="Ø"/>
            </a:pPr>
            <a:r>
              <a:rPr lang="zh-CN" altLang="en-US" dirty="0"/>
              <a:t>安全管理制度</a:t>
            </a:r>
            <a:endParaRPr lang="en-US" altLang="zh-CN" dirty="0"/>
          </a:p>
          <a:p>
            <a:pPr indent="-633600">
              <a:spcBef>
                <a:spcPts val="1200"/>
              </a:spcBef>
              <a:buFont typeface="Wingdings" panose="05000000000000000000" pitchFamily="2" charset="2"/>
              <a:buChar char="Ø"/>
            </a:pPr>
            <a:r>
              <a:rPr lang="zh-CN" altLang="en-US" dirty="0"/>
              <a:t>安全管理机构</a:t>
            </a:r>
            <a:endParaRPr lang="en-US" altLang="zh-CN" dirty="0"/>
          </a:p>
          <a:p>
            <a:pPr indent="-633600">
              <a:spcBef>
                <a:spcPts val="1200"/>
              </a:spcBef>
              <a:buFont typeface="Wingdings" panose="05000000000000000000" pitchFamily="2" charset="2"/>
              <a:buChar char="Ø"/>
            </a:pPr>
            <a:r>
              <a:rPr lang="zh-CN" altLang="en-US" sz="2800" dirty="0">
                <a:solidFill>
                  <a:srgbClr val="FF0000"/>
                </a:solidFill>
              </a:rPr>
              <a:t>人员安全管理</a:t>
            </a:r>
            <a:endParaRPr lang="en-US" altLang="zh-CN" sz="2800" dirty="0">
              <a:solidFill>
                <a:srgbClr val="FF0000"/>
              </a:solidFill>
            </a:endParaRPr>
          </a:p>
          <a:p>
            <a:pPr indent="-633600">
              <a:spcBef>
                <a:spcPts val="1200"/>
              </a:spcBef>
              <a:buFont typeface="Wingdings" panose="05000000000000000000" pitchFamily="2" charset="2"/>
              <a:buChar char="Ø"/>
            </a:pPr>
            <a:r>
              <a:rPr lang="zh-CN" altLang="en-US" dirty="0"/>
              <a:t>系统建设</a:t>
            </a:r>
            <a:r>
              <a:rPr lang="zh-CN" altLang="en-US" dirty="0" smtClean="0"/>
              <a:t>管理</a:t>
            </a:r>
            <a:endParaRPr lang="en-US" altLang="zh-CN" dirty="0" smtClean="0"/>
          </a:p>
          <a:p>
            <a:pPr indent="-633600">
              <a:spcBef>
                <a:spcPts val="1200"/>
              </a:spcBef>
              <a:buFont typeface="Wingdings" panose="05000000000000000000" pitchFamily="2" charset="2"/>
              <a:buChar char="Ø"/>
            </a:pPr>
            <a:r>
              <a:rPr lang="zh-CN" altLang="en-US" dirty="0" smtClean="0"/>
              <a:t>系统</a:t>
            </a:r>
            <a:r>
              <a:rPr lang="zh-CN" altLang="en-US" dirty="0"/>
              <a:t>运</a:t>
            </a:r>
            <a:r>
              <a:rPr lang="zh-CN" altLang="en-US" dirty="0" smtClean="0"/>
              <a:t>维管理</a:t>
            </a:r>
            <a:endParaRPr lang="zh-CN" altLang="en-US" dirty="0"/>
          </a:p>
        </p:txBody>
      </p:sp>
      <p:sp>
        <p:nvSpPr>
          <p:cNvPr id="4" name="内容占位符 3"/>
          <p:cNvSpPr>
            <a:spLocks noGrp="1"/>
          </p:cNvSpPr>
          <p:nvPr>
            <p:ph sz="quarter" idx="14"/>
          </p:nvPr>
        </p:nvSpPr>
        <p:spPr>
          <a:xfrm>
            <a:off x="4499992" y="2003648"/>
            <a:ext cx="4536504" cy="4737720"/>
          </a:xfrm>
        </p:spPr>
        <p:txBody>
          <a:bodyPr>
            <a:normAutofit fontScale="70000" lnSpcReduction="20000"/>
          </a:bodyPr>
          <a:lstStyle/>
          <a:p>
            <a:r>
              <a:rPr lang="zh-CN" altLang="en-US" sz="3600" dirty="0" smtClean="0">
                <a:solidFill>
                  <a:srgbClr val="FF0000"/>
                </a:solidFill>
              </a:rPr>
              <a:t>测评人员关心的要素</a:t>
            </a:r>
            <a:endParaRPr lang="en-US" altLang="zh-CN" sz="3600" dirty="0" smtClean="0">
              <a:solidFill>
                <a:srgbClr val="FF0000"/>
              </a:solidFill>
            </a:endParaRPr>
          </a:p>
          <a:p>
            <a:pPr marL="0" indent="0">
              <a:spcBef>
                <a:spcPts val="1200"/>
              </a:spcBef>
              <a:buNone/>
            </a:pPr>
            <a:r>
              <a:rPr lang="zh-CN" altLang="en-US" b="1" dirty="0" smtClean="0"/>
              <a:t>硬性条件：</a:t>
            </a:r>
            <a:endParaRPr lang="en-US" altLang="zh-CN" b="1" dirty="0" smtClean="0"/>
          </a:p>
          <a:p>
            <a:pPr marL="0" indent="0">
              <a:spcBef>
                <a:spcPts val="1200"/>
              </a:spcBef>
              <a:buNone/>
            </a:pPr>
            <a:r>
              <a:rPr lang="en-US" altLang="zh-CN" dirty="0" smtClean="0"/>
              <a:t>1</a:t>
            </a:r>
            <a:r>
              <a:rPr lang="zh-CN" altLang="en-US" dirty="0" smtClean="0"/>
              <a:t>、人员录用环节是否审查预用人员的身份、背景、专业资格、资质，以及进行必要的技能考核等，以确保招到安全的人</a:t>
            </a:r>
            <a:endParaRPr lang="en-US" altLang="zh-CN" dirty="0" smtClean="0"/>
          </a:p>
          <a:p>
            <a:pPr marL="0" indent="0">
              <a:spcBef>
                <a:spcPts val="1200"/>
              </a:spcBef>
              <a:buNone/>
            </a:pPr>
            <a:r>
              <a:rPr lang="en-US" altLang="zh-CN" dirty="0" smtClean="0"/>
              <a:t>2</a:t>
            </a:r>
            <a:r>
              <a:rPr lang="zh-CN" altLang="en-US" dirty="0" smtClean="0"/>
              <a:t>、是否保密协议、关键岗位安全协议</a:t>
            </a:r>
            <a:endParaRPr lang="en-US" altLang="zh-CN" dirty="0" smtClean="0"/>
          </a:p>
          <a:p>
            <a:pPr marL="0" indent="0">
              <a:spcBef>
                <a:spcPts val="1200"/>
              </a:spcBef>
              <a:buNone/>
            </a:pPr>
            <a:r>
              <a:rPr lang="en-US" altLang="zh-CN" dirty="0" smtClean="0"/>
              <a:t>3</a:t>
            </a:r>
            <a:r>
              <a:rPr lang="zh-CN" altLang="en-US" dirty="0" smtClean="0"/>
              <a:t>、是否对在职人员定期进行安全意识、安全知识、安全技能方面的培训、考核</a:t>
            </a:r>
            <a:endParaRPr lang="en-US" altLang="zh-CN" dirty="0" smtClean="0"/>
          </a:p>
          <a:p>
            <a:pPr marL="0" indent="0">
              <a:spcBef>
                <a:spcPts val="1200"/>
              </a:spcBef>
              <a:buNone/>
            </a:pPr>
            <a:r>
              <a:rPr lang="en-US" altLang="zh-CN" dirty="0" smtClean="0"/>
              <a:t>4</a:t>
            </a:r>
            <a:r>
              <a:rPr lang="zh-CN" altLang="en-US" dirty="0" smtClean="0"/>
              <a:t>、人员离岗环节，是否及时终止访问权限、收回相关钥匙、身份证件等，并要求离岗后保密</a:t>
            </a:r>
            <a:endParaRPr lang="en-US" altLang="zh-CN" dirty="0" smtClean="0"/>
          </a:p>
          <a:p>
            <a:pPr marL="0" indent="0">
              <a:spcBef>
                <a:spcPts val="1200"/>
              </a:spcBef>
              <a:buNone/>
            </a:pPr>
            <a:r>
              <a:rPr lang="en-US" altLang="zh-CN" dirty="0" smtClean="0"/>
              <a:t>5</a:t>
            </a:r>
            <a:r>
              <a:rPr lang="zh-CN" altLang="en-US" dirty="0" smtClean="0"/>
              <a:t>、是否对外来人员的访问进行严格管理</a:t>
            </a:r>
            <a:endParaRPr lang="en-US" altLang="zh-CN" dirty="0" smtClean="0"/>
          </a:p>
          <a:p>
            <a:pPr marL="0" indent="0">
              <a:spcBef>
                <a:spcPts val="1200"/>
              </a:spcBef>
              <a:buNone/>
            </a:pPr>
            <a:r>
              <a:rPr lang="zh-CN" altLang="en-US" b="1" dirty="0" smtClean="0"/>
              <a:t>软性条件</a:t>
            </a:r>
            <a:r>
              <a:rPr lang="zh-CN" altLang="en-US" dirty="0" smtClean="0"/>
              <a:t>：</a:t>
            </a:r>
            <a:endParaRPr lang="en-US" altLang="zh-CN" dirty="0" smtClean="0"/>
          </a:p>
          <a:p>
            <a:pPr marL="0" indent="0">
              <a:spcBef>
                <a:spcPts val="1200"/>
              </a:spcBef>
              <a:buNone/>
            </a:pPr>
            <a:r>
              <a:rPr lang="en-US" altLang="zh-CN" dirty="0" smtClean="0"/>
              <a:t>1</a:t>
            </a:r>
            <a:r>
              <a:rPr lang="zh-CN" altLang="en-US" dirty="0" smtClean="0"/>
              <a:t>、人员录用、培训考核、离岗等相关的管理制度的内容完整性、合理性及其执行情况证明</a:t>
            </a:r>
          </a:p>
        </p:txBody>
      </p:sp>
      <p:sp>
        <p:nvSpPr>
          <p:cNvPr id="5" name="TextBox 4"/>
          <p:cNvSpPr txBox="1"/>
          <p:nvPr/>
        </p:nvSpPr>
        <p:spPr>
          <a:xfrm>
            <a:off x="611560" y="1628800"/>
            <a:ext cx="2808312" cy="461665"/>
          </a:xfrm>
          <a:prstGeom prst="rect">
            <a:avLst/>
          </a:prstGeom>
          <a:noFill/>
        </p:spPr>
        <p:txBody>
          <a:bodyPr wrap="square" rtlCol="0">
            <a:spAutoFit/>
          </a:bodyPr>
          <a:lstStyle/>
          <a:p>
            <a:r>
              <a:rPr lang="zh-CN" altLang="en-US" sz="2400" dirty="0" smtClean="0"/>
              <a:t>以三级系统为例</a:t>
            </a:r>
            <a:endParaRPr lang="zh-CN" altLang="en-US" sz="2400" dirty="0"/>
          </a:p>
        </p:txBody>
      </p:sp>
      <p:sp>
        <p:nvSpPr>
          <p:cNvPr id="6" name="左大括号 5"/>
          <p:cNvSpPr/>
          <p:nvPr/>
        </p:nvSpPr>
        <p:spPr>
          <a:xfrm>
            <a:off x="3779912" y="1988840"/>
            <a:ext cx="824819" cy="4608512"/>
          </a:xfrm>
          <a:prstGeom prst="leftBrace">
            <a:avLst>
              <a:gd name="adj1" fmla="val 8333"/>
              <a:gd name="adj2" fmla="val 49742"/>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虚尾箭头 13"/>
          <p:cNvSpPr/>
          <p:nvPr/>
        </p:nvSpPr>
        <p:spPr>
          <a:xfrm rot="20049586">
            <a:off x="3181003" y="4141063"/>
            <a:ext cx="765767" cy="617813"/>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416197" y="5813304"/>
            <a:ext cx="3363715" cy="1044696"/>
          </a:xfrm>
          <a:prstGeom prst="wedgeRoundRectCallout">
            <a:avLst>
              <a:gd name="adj1" fmla="val 61626"/>
              <a:gd name="adj2" fmla="val -196674"/>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t>主要查看人员录用、离岗等相关管理制度内容，以及录用、离岗、培训考核相关记录文档</a:t>
            </a:r>
            <a:endParaRPr lang="zh-CN" altLang="en-US" dirty="0"/>
          </a:p>
        </p:txBody>
      </p:sp>
      <p:sp>
        <p:nvSpPr>
          <p:cNvPr id="10"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建设整改（人员安全管理）</a:t>
            </a:r>
            <a:endParaRPr lang="zh-CN" altLang="en-US" sz="3600" dirty="0"/>
          </a:p>
        </p:txBody>
      </p:sp>
    </p:spTree>
    <p:extLst>
      <p:ext uri="{BB962C8B-B14F-4D97-AF65-F5344CB8AC3E}">
        <p14:creationId xmlns:p14="http://schemas.microsoft.com/office/powerpoint/2010/main" val="222946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1000"/>
                                        <p:tgtEl>
                                          <p:spTgt spid="4">
                                            <p:txEl>
                                              <p:pRg st="7" end="7"/>
                                            </p:txEl>
                                          </p:spTgt>
                                        </p:tgtEl>
                                      </p:cBhvr>
                                    </p:animEffect>
                                    <p:anim calcmode="lin" valueType="num">
                                      <p:cBhvr>
                                        <p:cTn id="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fade">
                                      <p:cBhvr>
                                        <p:cTn id="57" dur="1000"/>
                                        <p:tgtEl>
                                          <p:spTgt spid="4">
                                            <p:txEl>
                                              <p:pRg st="8" end="8"/>
                                            </p:txEl>
                                          </p:spTgt>
                                        </p:tgtEl>
                                      </p:cBhvr>
                                    </p:animEffect>
                                    <p:anim calcmode="lin" valueType="num">
                                      <p:cBhvr>
                                        <p:cTn id="5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down)">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14"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23528" y="2574000"/>
            <a:ext cx="3096343" cy="3447288"/>
          </a:xfrm>
        </p:spPr>
        <p:txBody>
          <a:bodyPr>
            <a:normAutofit/>
          </a:bodyPr>
          <a:lstStyle/>
          <a:p>
            <a:r>
              <a:rPr lang="zh-CN" altLang="en-US" sz="3600" dirty="0" smtClean="0"/>
              <a:t>管理方面</a:t>
            </a:r>
            <a:endParaRPr lang="en-US" altLang="zh-CN" sz="3600" dirty="0" smtClean="0"/>
          </a:p>
          <a:p>
            <a:pPr indent="-633600">
              <a:spcBef>
                <a:spcPts val="1200"/>
              </a:spcBef>
              <a:buFont typeface="Wingdings" panose="05000000000000000000" pitchFamily="2" charset="2"/>
              <a:buChar char="Ø"/>
            </a:pPr>
            <a:r>
              <a:rPr lang="zh-CN" altLang="en-US" dirty="0"/>
              <a:t>安全管理制度</a:t>
            </a:r>
            <a:endParaRPr lang="en-US" altLang="zh-CN" dirty="0"/>
          </a:p>
          <a:p>
            <a:pPr indent="-633600">
              <a:spcBef>
                <a:spcPts val="1200"/>
              </a:spcBef>
              <a:buFont typeface="Wingdings" panose="05000000000000000000" pitchFamily="2" charset="2"/>
              <a:buChar char="Ø"/>
            </a:pPr>
            <a:r>
              <a:rPr lang="zh-CN" altLang="en-US" dirty="0"/>
              <a:t>安全管理机构</a:t>
            </a:r>
            <a:endParaRPr lang="en-US" altLang="zh-CN" dirty="0"/>
          </a:p>
          <a:p>
            <a:pPr indent="-633600">
              <a:spcBef>
                <a:spcPts val="1200"/>
              </a:spcBef>
              <a:buFont typeface="Wingdings" panose="05000000000000000000" pitchFamily="2" charset="2"/>
              <a:buChar char="Ø"/>
            </a:pPr>
            <a:r>
              <a:rPr lang="zh-CN" altLang="en-US" dirty="0"/>
              <a:t>人员安全管理</a:t>
            </a:r>
            <a:endParaRPr lang="en-US" altLang="zh-CN" dirty="0"/>
          </a:p>
          <a:p>
            <a:pPr indent="-633600">
              <a:spcBef>
                <a:spcPts val="1200"/>
              </a:spcBef>
              <a:buFont typeface="Wingdings" panose="05000000000000000000" pitchFamily="2" charset="2"/>
              <a:buChar char="Ø"/>
            </a:pPr>
            <a:r>
              <a:rPr lang="zh-CN" altLang="en-US" sz="2800" dirty="0">
                <a:solidFill>
                  <a:srgbClr val="FF0000"/>
                </a:solidFill>
              </a:rPr>
              <a:t>系统建设管理</a:t>
            </a:r>
            <a:endParaRPr lang="en-US" altLang="zh-CN" sz="2800" dirty="0">
              <a:solidFill>
                <a:srgbClr val="FF0000"/>
              </a:solidFill>
            </a:endParaRPr>
          </a:p>
          <a:p>
            <a:pPr indent="-633600">
              <a:spcBef>
                <a:spcPts val="1200"/>
              </a:spcBef>
              <a:buFont typeface="Wingdings" panose="05000000000000000000" pitchFamily="2" charset="2"/>
              <a:buChar char="Ø"/>
            </a:pPr>
            <a:r>
              <a:rPr lang="zh-CN" altLang="en-US" dirty="0" smtClean="0"/>
              <a:t>系统</a:t>
            </a:r>
            <a:r>
              <a:rPr lang="zh-CN" altLang="en-US" dirty="0"/>
              <a:t>运</a:t>
            </a:r>
            <a:r>
              <a:rPr lang="zh-CN" altLang="en-US" dirty="0" smtClean="0"/>
              <a:t>维管理</a:t>
            </a:r>
            <a:endParaRPr lang="zh-CN" altLang="en-US" dirty="0"/>
          </a:p>
        </p:txBody>
      </p:sp>
      <p:sp>
        <p:nvSpPr>
          <p:cNvPr id="4" name="内容占位符 3"/>
          <p:cNvSpPr>
            <a:spLocks noGrp="1"/>
          </p:cNvSpPr>
          <p:nvPr>
            <p:ph sz="quarter" idx="14"/>
          </p:nvPr>
        </p:nvSpPr>
        <p:spPr>
          <a:xfrm>
            <a:off x="4499992" y="2003648"/>
            <a:ext cx="4536504" cy="4737720"/>
          </a:xfrm>
        </p:spPr>
        <p:txBody>
          <a:bodyPr>
            <a:normAutofit fontScale="55000" lnSpcReduction="20000"/>
          </a:bodyPr>
          <a:lstStyle/>
          <a:p>
            <a:r>
              <a:rPr lang="zh-CN" altLang="en-US" sz="3600" dirty="0" smtClean="0">
                <a:solidFill>
                  <a:srgbClr val="FF0000"/>
                </a:solidFill>
              </a:rPr>
              <a:t>测评人员关心的要素</a:t>
            </a:r>
            <a:endParaRPr lang="en-US" altLang="zh-CN" sz="3600" dirty="0" smtClean="0">
              <a:solidFill>
                <a:srgbClr val="FF0000"/>
              </a:solidFill>
            </a:endParaRPr>
          </a:p>
          <a:p>
            <a:pPr marL="0" indent="0">
              <a:spcBef>
                <a:spcPts val="1200"/>
              </a:spcBef>
              <a:buNone/>
            </a:pPr>
            <a:r>
              <a:rPr lang="zh-CN" altLang="en-US" b="1" dirty="0" smtClean="0"/>
              <a:t>硬性条件：</a:t>
            </a:r>
            <a:endParaRPr lang="en-US" altLang="zh-CN" b="1" dirty="0" smtClean="0"/>
          </a:p>
          <a:p>
            <a:pPr marL="0" indent="0">
              <a:spcBef>
                <a:spcPts val="1200"/>
              </a:spcBef>
              <a:buNone/>
            </a:pPr>
            <a:r>
              <a:rPr lang="en-US" altLang="zh-CN" dirty="0" smtClean="0"/>
              <a:t>1</a:t>
            </a:r>
            <a:r>
              <a:rPr lang="zh-CN" altLang="en-US" dirty="0" smtClean="0"/>
              <a:t>、是否根据等级情况设定安全建设总体规划，涵盖系统的安全需求、总体安全策略、安全技术框架、安全管理策略、总体建设规划和详细设计方案</a:t>
            </a:r>
            <a:endParaRPr lang="en-US" altLang="zh-CN" dirty="0" smtClean="0"/>
          </a:p>
          <a:p>
            <a:pPr marL="0" indent="0">
              <a:spcBef>
                <a:spcPts val="1200"/>
              </a:spcBef>
              <a:buNone/>
            </a:pPr>
            <a:r>
              <a:rPr lang="en-US" altLang="zh-CN" dirty="0" smtClean="0"/>
              <a:t>2</a:t>
            </a:r>
            <a:r>
              <a:rPr lang="zh-CN" altLang="en-US" dirty="0" smtClean="0"/>
              <a:t>、选用的安全产品、密码产品是否符合国家相关规定</a:t>
            </a:r>
            <a:endParaRPr lang="en-US" altLang="zh-CN" dirty="0" smtClean="0"/>
          </a:p>
          <a:p>
            <a:pPr marL="0" indent="0">
              <a:spcBef>
                <a:spcPts val="1200"/>
              </a:spcBef>
              <a:buNone/>
            </a:pPr>
            <a:r>
              <a:rPr lang="en-US" altLang="zh-CN" dirty="0" smtClean="0"/>
              <a:t>3</a:t>
            </a:r>
            <a:r>
              <a:rPr lang="zh-CN" altLang="en-US" dirty="0" smtClean="0"/>
              <a:t>、对自行开发的软件，开发过程是否明确环境安全、人员职责安全、编码安全、程序代码库操作安全</a:t>
            </a:r>
            <a:endParaRPr lang="en-US" altLang="zh-CN" dirty="0" smtClean="0"/>
          </a:p>
          <a:p>
            <a:pPr marL="0" indent="0">
              <a:spcBef>
                <a:spcPts val="1200"/>
              </a:spcBef>
              <a:buNone/>
            </a:pPr>
            <a:r>
              <a:rPr lang="en-US" altLang="zh-CN" dirty="0" smtClean="0"/>
              <a:t>4</a:t>
            </a:r>
            <a:r>
              <a:rPr lang="zh-CN" altLang="en-US" dirty="0" smtClean="0"/>
              <a:t>、对外包开的软件，是否进行质量检测、安全检测</a:t>
            </a:r>
            <a:endParaRPr lang="en-US" altLang="zh-CN" dirty="0" smtClean="0"/>
          </a:p>
          <a:p>
            <a:pPr marL="0" indent="0">
              <a:spcBef>
                <a:spcPts val="1200"/>
              </a:spcBef>
              <a:buNone/>
            </a:pPr>
            <a:r>
              <a:rPr lang="en-US" altLang="zh-CN" dirty="0" smtClean="0"/>
              <a:t>5</a:t>
            </a:r>
            <a:r>
              <a:rPr lang="zh-CN" altLang="en-US" dirty="0" smtClean="0"/>
              <a:t>、整个系统工程施工是否安全</a:t>
            </a:r>
            <a:endParaRPr lang="en-US" altLang="zh-CN" dirty="0" smtClean="0"/>
          </a:p>
          <a:p>
            <a:pPr marL="0" indent="0">
              <a:spcBef>
                <a:spcPts val="1200"/>
              </a:spcBef>
              <a:buNone/>
            </a:pPr>
            <a:r>
              <a:rPr lang="en-US" altLang="zh-CN" dirty="0" smtClean="0"/>
              <a:t>6</a:t>
            </a:r>
            <a:r>
              <a:rPr lang="zh-CN" altLang="en-US" dirty="0" smtClean="0"/>
              <a:t>、测试验收环节、交付环节是否确保安全</a:t>
            </a:r>
            <a:endParaRPr lang="en-US" altLang="zh-CN" dirty="0" smtClean="0"/>
          </a:p>
          <a:p>
            <a:pPr marL="0" indent="0">
              <a:spcBef>
                <a:spcPts val="1200"/>
              </a:spcBef>
              <a:buNone/>
            </a:pPr>
            <a:r>
              <a:rPr lang="en-US" altLang="zh-CN" dirty="0" smtClean="0"/>
              <a:t>7</a:t>
            </a:r>
            <a:r>
              <a:rPr lang="zh-CN" altLang="en-US" dirty="0" smtClean="0"/>
              <a:t>、定级、备案是否合理，测评供应商选择是否安全</a:t>
            </a:r>
            <a:endParaRPr lang="en-US" altLang="zh-CN" dirty="0" smtClean="0"/>
          </a:p>
          <a:p>
            <a:pPr marL="0" indent="0">
              <a:spcBef>
                <a:spcPts val="1200"/>
              </a:spcBef>
              <a:buNone/>
            </a:pPr>
            <a:r>
              <a:rPr lang="en-US" altLang="zh-CN" dirty="0" smtClean="0"/>
              <a:t>8</a:t>
            </a:r>
            <a:r>
              <a:rPr lang="zh-CN" altLang="en-US" dirty="0" smtClean="0"/>
              <a:t>、安全服务商的选择是否安全</a:t>
            </a:r>
            <a:endParaRPr lang="en-US" altLang="zh-CN" dirty="0" smtClean="0"/>
          </a:p>
          <a:p>
            <a:pPr marL="0" indent="0">
              <a:spcBef>
                <a:spcPts val="1200"/>
              </a:spcBef>
              <a:buNone/>
            </a:pPr>
            <a:r>
              <a:rPr lang="zh-CN" altLang="en-US" b="1" dirty="0" smtClean="0"/>
              <a:t>软性条件</a:t>
            </a:r>
            <a:r>
              <a:rPr lang="zh-CN" altLang="en-US" dirty="0" smtClean="0"/>
              <a:t>：</a:t>
            </a:r>
            <a:endParaRPr lang="en-US" altLang="zh-CN" dirty="0" smtClean="0"/>
          </a:p>
          <a:p>
            <a:pPr marL="0" indent="0">
              <a:spcBef>
                <a:spcPts val="1200"/>
              </a:spcBef>
              <a:buNone/>
            </a:pPr>
            <a:r>
              <a:rPr lang="en-US" altLang="zh-CN" dirty="0" smtClean="0"/>
              <a:t>1</a:t>
            </a:r>
            <a:r>
              <a:rPr lang="zh-CN" altLang="en-US" dirty="0" smtClean="0"/>
              <a:t>、安全考虑是否涵盖系统建设过程各个重要环节</a:t>
            </a:r>
            <a:endParaRPr lang="en-US" altLang="zh-CN" dirty="0" smtClean="0"/>
          </a:p>
          <a:p>
            <a:pPr marL="0" indent="0">
              <a:spcBef>
                <a:spcPts val="1200"/>
              </a:spcBef>
              <a:buNone/>
            </a:pPr>
            <a:r>
              <a:rPr lang="en-US" altLang="zh-CN" dirty="0" smtClean="0"/>
              <a:t>2</a:t>
            </a:r>
            <a:r>
              <a:rPr lang="zh-CN" altLang="en-US" dirty="0" smtClean="0"/>
              <a:t>、各环节所采取的安全措施是否符合国家相关标准</a:t>
            </a:r>
          </a:p>
        </p:txBody>
      </p:sp>
      <p:sp>
        <p:nvSpPr>
          <p:cNvPr id="5" name="TextBox 4"/>
          <p:cNvSpPr txBox="1"/>
          <p:nvPr/>
        </p:nvSpPr>
        <p:spPr>
          <a:xfrm>
            <a:off x="611560" y="1628800"/>
            <a:ext cx="2808312" cy="461665"/>
          </a:xfrm>
          <a:prstGeom prst="rect">
            <a:avLst/>
          </a:prstGeom>
          <a:noFill/>
        </p:spPr>
        <p:txBody>
          <a:bodyPr wrap="square" rtlCol="0">
            <a:spAutoFit/>
          </a:bodyPr>
          <a:lstStyle/>
          <a:p>
            <a:r>
              <a:rPr lang="zh-CN" altLang="en-US" sz="2400" dirty="0" smtClean="0"/>
              <a:t>以三级系统为例</a:t>
            </a:r>
            <a:endParaRPr lang="zh-CN" altLang="en-US" sz="2400" dirty="0"/>
          </a:p>
        </p:txBody>
      </p:sp>
      <p:sp>
        <p:nvSpPr>
          <p:cNvPr id="6" name="左大括号 5"/>
          <p:cNvSpPr/>
          <p:nvPr/>
        </p:nvSpPr>
        <p:spPr>
          <a:xfrm>
            <a:off x="3779912" y="1988840"/>
            <a:ext cx="824819" cy="4608512"/>
          </a:xfrm>
          <a:prstGeom prst="leftBrace">
            <a:avLst>
              <a:gd name="adj1" fmla="val 8333"/>
              <a:gd name="adj2" fmla="val 49742"/>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虚尾箭头 13"/>
          <p:cNvSpPr/>
          <p:nvPr/>
        </p:nvSpPr>
        <p:spPr>
          <a:xfrm rot="19057569">
            <a:off x="3080080" y="4295479"/>
            <a:ext cx="887596" cy="617813"/>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416197" y="5813304"/>
            <a:ext cx="3363715" cy="1044696"/>
          </a:xfrm>
          <a:prstGeom prst="wedgeRoundRectCallout">
            <a:avLst>
              <a:gd name="adj1" fmla="val 61626"/>
              <a:gd name="adj2" fmla="val -196674"/>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t>主要查看系统安全规划、设计文档和执行记录文档，以及安全产品安全服务商资质</a:t>
            </a:r>
            <a:endParaRPr lang="zh-CN" altLang="en-US" dirty="0"/>
          </a:p>
        </p:txBody>
      </p:sp>
      <p:sp>
        <p:nvSpPr>
          <p:cNvPr id="10"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建设整改（系统建设管理）</a:t>
            </a:r>
            <a:endParaRPr lang="zh-CN" altLang="en-US" sz="3600" dirty="0"/>
          </a:p>
        </p:txBody>
      </p:sp>
    </p:spTree>
    <p:extLst>
      <p:ext uri="{BB962C8B-B14F-4D97-AF65-F5344CB8AC3E}">
        <p14:creationId xmlns:p14="http://schemas.microsoft.com/office/powerpoint/2010/main" val="158434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1000"/>
                                        <p:tgtEl>
                                          <p:spTgt spid="4">
                                            <p:txEl>
                                              <p:pRg st="7" end="7"/>
                                            </p:txEl>
                                          </p:spTgt>
                                        </p:tgtEl>
                                      </p:cBhvr>
                                    </p:animEffect>
                                    <p:anim calcmode="lin" valueType="num">
                                      <p:cBhvr>
                                        <p:cTn id="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fade">
                                      <p:cBhvr>
                                        <p:cTn id="57" dur="1000"/>
                                        <p:tgtEl>
                                          <p:spTgt spid="4">
                                            <p:txEl>
                                              <p:pRg st="8" end="8"/>
                                            </p:txEl>
                                          </p:spTgt>
                                        </p:tgtEl>
                                      </p:cBhvr>
                                    </p:animEffect>
                                    <p:anim calcmode="lin" valueType="num">
                                      <p:cBhvr>
                                        <p:cTn id="5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fade">
                                      <p:cBhvr>
                                        <p:cTn id="62" dur="1000"/>
                                        <p:tgtEl>
                                          <p:spTgt spid="4">
                                            <p:txEl>
                                              <p:pRg st="9" end="9"/>
                                            </p:txEl>
                                          </p:spTgt>
                                        </p:tgtEl>
                                      </p:cBhvr>
                                    </p:animEffect>
                                    <p:anim calcmode="lin" valueType="num">
                                      <p:cBhvr>
                                        <p:cTn id="63"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9" end="9"/>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fade">
                                      <p:cBhvr>
                                        <p:cTn id="67" dur="1000"/>
                                        <p:tgtEl>
                                          <p:spTgt spid="4">
                                            <p:txEl>
                                              <p:pRg st="10" end="10"/>
                                            </p:txEl>
                                          </p:spTgt>
                                        </p:tgtEl>
                                      </p:cBhvr>
                                    </p:animEffect>
                                    <p:anim calcmode="lin" valueType="num">
                                      <p:cBhvr>
                                        <p:cTn id="6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
                                            <p:txEl>
                                              <p:pRg st="11" end="11"/>
                                            </p:txEl>
                                          </p:spTgt>
                                        </p:tgtEl>
                                        <p:attrNameLst>
                                          <p:attrName>style.visibility</p:attrName>
                                        </p:attrNameLst>
                                      </p:cBhvr>
                                      <p:to>
                                        <p:strVal val="visible"/>
                                      </p:to>
                                    </p:set>
                                    <p:animEffect transition="in" filter="fade">
                                      <p:cBhvr>
                                        <p:cTn id="72" dur="1000"/>
                                        <p:tgtEl>
                                          <p:spTgt spid="4">
                                            <p:txEl>
                                              <p:pRg st="11" end="11"/>
                                            </p:txEl>
                                          </p:spTgt>
                                        </p:tgtEl>
                                      </p:cBhvr>
                                    </p:animEffect>
                                    <p:anim calcmode="lin" valueType="num">
                                      <p:cBhvr>
                                        <p:cTn id="7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xEl>
                                              <p:pRg st="12" end="12"/>
                                            </p:txEl>
                                          </p:spTgt>
                                        </p:tgtEl>
                                        <p:attrNameLst>
                                          <p:attrName>style.visibility</p:attrName>
                                        </p:attrNameLst>
                                      </p:cBhvr>
                                      <p:to>
                                        <p:strVal val="visible"/>
                                      </p:to>
                                    </p:set>
                                    <p:animEffect transition="in" filter="fade">
                                      <p:cBhvr>
                                        <p:cTn id="77" dur="1000"/>
                                        <p:tgtEl>
                                          <p:spTgt spid="4">
                                            <p:txEl>
                                              <p:pRg st="12" end="12"/>
                                            </p:txEl>
                                          </p:spTgt>
                                        </p:tgtEl>
                                      </p:cBhvr>
                                    </p:animEffect>
                                    <p:anim calcmode="lin" valueType="num">
                                      <p:cBhvr>
                                        <p:cTn id="7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14"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23528" y="2574000"/>
            <a:ext cx="3096343" cy="3447288"/>
          </a:xfrm>
        </p:spPr>
        <p:txBody>
          <a:bodyPr>
            <a:normAutofit/>
          </a:bodyPr>
          <a:lstStyle/>
          <a:p>
            <a:r>
              <a:rPr lang="zh-CN" altLang="en-US" sz="3600" dirty="0" smtClean="0"/>
              <a:t>管理方面</a:t>
            </a:r>
            <a:endParaRPr lang="en-US" altLang="zh-CN" sz="3600" dirty="0" smtClean="0"/>
          </a:p>
          <a:p>
            <a:pPr indent="-633600">
              <a:spcBef>
                <a:spcPts val="1200"/>
              </a:spcBef>
              <a:buFont typeface="Wingdings" panose="05000000000000000000" pitchFamily="2" charset="2"/>
              <a:buChar char="Ø"/>
            </a:pPr>
            <a:r>
              <a:rPr lang="zh-CN" altLang="en-US" dirty="0"/>
              <a:t>安全管理制度</a:t>
            </a:r>
            <a:endParaRPr lang="en-US" altLang="zh-CN" dirty="0"/>
          </a:p>
          <a:p>
            <a:pPr indent="-633600">
              <a:spcBef>
                <a:spcPts val="1200"/>
              </a:spcBef>
              <a:buFont typeface="Wingdings" panose="05000000000000000000" pitchFamily="2" charset="2"/>
              <a:buChar char="Ø"/>
            </a:pPr>
            <a:r>
              <a:rPr lang="zh-CN" altLang="en-US" dirty="0"/>
              <a:t>安全管理机构</a:t>
            </a:r>
            <a:endParaRPr lang="en-US" altLang="zh-CN" dirty="0"/>
          </a:p>
          <a:p>
            <a:pPr indent="-633600">
              <a:spcBef>
                <a:spcPts val="1200"/>
              </a:spcBef>
              <a:buFont typeface="Wingdings" panose="05000000000000000000" pitchFamily="2" charset="2"/>
              <a:buChar char="Ø"/>
            </a:pPr>
            <a:r>
              <a:rPr lang="zh-CN" altLang="en-US" dirty="0"/>
              <a:t>人员安全管理</a:t>
            </a:r>
            <a:endParaRPr lang="en-US" altLang="zh-CN" dirty="0"/>
          </a:p>
          <a:p>
            <a:pPr indent="-633600">
              <a:spcBef>
                <a:spcPts val="1200"/>
              </a:spcBef>
              <a:buFont typeface="Wingdings" panose="05000000000000000000" pitchFamily="2" charset="2"/>
              <a:buChar char="Ø"/>
            </a:pPr>
            <a:r>
              <a:rPr lang="zh-CN" altLang="en-US" dirty="0"/>
              <a:t>系统建设管理</a:t>
            </a:r>
            <a:endParaRPr lang="en-US" altLang="zh-CN" dirty="0"/>
          </a:p>
          <a:p>
            <a:pPr indent="-633600">
              <a:spcBef>
                <a:spcPts val="1200"/>
              </a:spcBef>
              <a:buFont typeface="Wingdings" panose="05000000000000000000" pitchFamily="2" charset="2"/>
              <a:buChar char="Ø"/>
            </a:pPr>
            <a:r>
              <a:rPr lang="zh-CN" altLang="en-US" sz="2800" dirty="0">
                <a:solidFill>
                  <a:srgbClr val="FF0000"/>
                </a:solidFill>
              </a:rPr>
              <a:t>系统运维管理</a:t>
            </a:r>
          </a:p>
        </p:txBody>
      </p:sp>
      <p:sp>
        <p:nvSpPr>
          <p:cNvPr id="4" name="内容占位符 3"/>
          <p:cNvSpPr>
            <a:spLocks noGrp="1"/>
          </p:cNvSpPr>
          <p:nvPr>
            <p:ph sz="quarter" idx="14"/>
          </p:nvPr>
        </p:nvSpPr>
        <p:spPr>
          <a:xfrm>
            <a:off x="4499992" y="2003648"/>
            <a:ext cx="4536504" cy="4737720"/>
          </a:xfrm>
        </p:spPr>
        <p:txBody>
          <a:bodyPr>
            <a:normAutofit fontScale="62500" lnSpcReduction="20000"/>
          </a:bodyPr>
          <a:lstStyle/>
          <a:p>
            <a:r>
              <a:rPr lang="zh-CN" altLang="en-US" sz="3600" dirty="0" smtClean="0">
                <a:solidFill>
                  <a:srgbClr val="FF0000"/>
                </a:solidFill>
              </a:rPr>
              <a:t>测评人员关心的要素</a:t>
            </a:r>
            <a:endParaRPr lang="en-US" altLang="zh-CN" sz="3600" dirty="0" smtClean="0">
              <a:solidFill>
                <a:srgbClr val="FF0000"/>
              </a:solidFill>
            </a:endParaRPr>
          </a:p>
          <a:p>
            <a:pPr marL="0" indent="0">
              <a:spcBef>
                <a:spcPts val="1200"/>
              </a:spcBef>
              <a:buNone/>
            </a:pPr>
            <a:r>
              <a:rPr lang="zh-CN" altLang="en-US" b="1" dirty="0" smtClean="0"/>
              <a:t>硬性条件：</a:t>
            </a:r>
            <a:endParaRPr lang="en-US" altLang="zh-CN" b="1" dirty="0" smtClean="0"/>
          </a:p>
          <a:p>
            <a:pPr marL="0" indent="0">
              <a:spcBef>
                <a:spcPts val="1200"/>
              </a:spcBef>
              <a:buNone/>
            </a:pPr>
            <a:r>
              <a:rPr lang="en-US" altLang="zh-CN" dirty="0" smtClean="0"/>
              <a:t>1</a:t>
            </a:r>
            <a:r>
              <a:rPr lang="zh-CN" altLang="en-US" dirty="0" smtClean="0"/>
              <a:t>、是否对机房环境、办公环境进行安全保密管理</a:t>
            </a:r>
            <a:endParaRPr lang="en-US" altLang="zh-CN" dirty="0" smtClean="0"/>
          </a:p>
          <a:p>
            <a:pPr marL="0" indent="0">
              <a:spcBef>
                <a:spcPts val="1200"/>
              </a:spcBef>
              <a:buNone/>
            </a:pPr>
            <a:r>
              <a:rPr lang="en-US" altLang="zh-CN" dirty="0" smtClean="0"/>
              <a:t>2</a:t>
            </a:r>
            <a:r>
              <a:rPr lang="zh-CN" altLang="en-US" dirty="0" smtClean="0"/>
              <a:t>、是否分别对信息资产、移动存储介质、系统相关设备制定合理、科学的安全管理机制，并严格执行</a:t>
            </a:r>
            <a:endParaRPr lang="en-US" altLang="zh-CN" dirty="0" smtClean="0"/>
          </a:p>
          <a:p>
            <a:pPr marL="0" indent="0">
              <a:spcBef>
                <a:spcPts val="1200"/>
              </a:spcBef>
              <a:buNone/>
            </a:pPr>
            <a:r>
              <a:rPr lang="en-US" altLang="zh-CN" dirty="0" smtClean="0"/>
              <a:t>3</a:t>
            </a:r>
            <a:r>
              <a:rPr lang="zh-CN" altLang="en-US" dirty="0" smtClean="0"/>
              <a:t>、是否对通信线路、主机、网络设备和应用软件的运行状况、网络流量、用户行为进行检测，并定期分析检测、报警记录</a:t>
            </a:r>
            <a:endParaRPr lang="en-US" altLang="zh-CN" dirty="0" smtClean="0"/>
          </a:p>
          <a:p>
            <a:pPr marL="0" indent="0">
              <a:spcBef>
                <a:spcPts val="1200"/>
              </a:spcBef>
              <a:buNone/>
            </a:pPr>
            <a:r>
              <a:rPr lang="en-US" altLang="zh-CN" dirty="0" smtClean="0"/>
              <a:t>4</a:t>
            </a:r>
            <a:r>
              <a:rPr lang="zh-CN" altLang="en-US" dirty="0" smtClean="0"/>
              <a:t>、是否对设备状态、恶意代码、补丁升级、安全审计等进行集中管理</a:t>
            </a:r>
            <a:endParaRPr lang="en-US" altLang="zh-CN" dirty="0" smtClean="0"/>
          </a:p>
          <a:p>
            <a:pPr marL="0" indent="0">
              <a:spcBef>
                <a:spcPts val="1200"/>
              </a:spcBef>
              <a:buNone/>
            </a:pPr>
            <a:r>
              <a:rPr lang="en-US" altLang="zh-CN" dirty="0" smtClean="0"/>
              <a:t>5</a:t>
            </a:r>
            <a:r>
              <a:rPr lang="zh-CN" altLang="en-US" dirty="0" smtClean="0"/>
              <a:t>、是否对网络安全管理、</a:t>
            </a:r>
            <a:r>
              <a:rPr lang="zh-CN" altLang="en-US" dirty="0"/>
              <a:t>主机</a:t>
            </a:r>
            <a:r>
              <a:rPr lang="zh-CN" altLang="en-US" dirty="0" smtClean="0"/>
              <a:t>安全管理、</a:t>
            </a:r>
            <a:r>
              <a:rPr lang="zh-CN" altLang="en-US" dirty="0"/>
              <a:t>恶意代码防范管理、密码</a:t>
            </a:r>
            <a:r>
              <a:rPr lang="zh-CN" altLang="en-US" dirty="0" smtClean="0"/>
              <a:t>管理、变更管理、备份与恢复管理、安全事件管理、应急预案管理等重要活动设立专门的安全管理机制，并严格执行</a:t>
            </a:r>
            <a:endParaRPr lang="en-US" altLang="zh-CN" dirty="0" smtClean="0"/>
          </a:p>
          <a:p>
            <a:pPr marL="0" indent="0">
              <a:spcBef>
                <a:spcPts val="1200"/>
              </a:spcBef>
              <a:buNone/>
            </a:pPr>
            <a:r>
              <a:rPr lang="zh-CN" altLang="en-US" b="1" dirty="0" smtClean="0"/>
              <a:t>软性条件</a:t>
            </a:r>
            <a:r>
              <a:rPr lang="zh-CN" altLang="en-US" dirty="0" smtClean="0"/>
              <a:t>：</a:t>
            </a:r>
            <a:endParaRPr lang="en-US" altLang="zh-CN" dirty="0" smtClean="0"/>
          </a:p>
          <a:p>
            <a:pPr marL="0" indent="0">
              <a:spcBef>
                <a:spcPts val="1200"/>
              </a:spcBef>
              <a:buNone/>
            </a:pPr>
            <a:r>
              <a:rPr lang="en-US" altLang="zh-CN" dirty="0" smtClean="0"/>
              <a:t>1</a:t>
            </a:r>
            <a:r>
              <a:rPr lang="zh-CN" altLang="en-US" dirty="0" smtClean="0"/>
              <a:t>、运维过程的安全管理是否涵盖到有形资产、无形资产，管理机制是否明确、合理，对执行情况是否进行有效的监督</a:t>
            </a:r>
          </a:p>
        </p:txBody>
      </p:sp>
      <p:sp>
        <p:nvSpPr>
          <p:cNvPr id="5" name="TextBox 4"/>
          <p:cNvSpPr txBox="1"/>
          <p:nvPr/>
        </p:nvSpPr>
        <p:spPr>
          <a:xfrm>
            <a:off x="611560" y="1628800"/>
            <a:ext cx="2808312" cy="461665"/>
          </a:xfrm>
          <a:prstGeom prst="rect">
            <a:avLst/>
          </a:prstGeom>
          <a:noFill/>
        </p:spPr>
        <p:txBody>
          <a:bodyPr wrap="square" rtlCol="0">
            <a:spAutoFit/>
          </a:bodyPr>
          <a:lstStyle/>
          <a:p>
            <a:r>
              <a:rPr lang="zh-CN" altLang="en-US" sz="2400" dirty="0" smtClean="0"/>
              <a:t>以三级系统为例</a:t>
            </a:r>
            <a:endParaRPr lang="zh-CN" altLang="en-US" sz="2400" dirty="0"/>
          </a:p>
        </p:txBody>
      </p:sp>
      <p:sp>
        <p:nvSpPr>
          <p:cNvPr id="6" name="左大括号 5"/>
          <p:cNvSpPr/>
          <p:nvPr/>
        </p:nvSpPr>
        <p:spPr>
          <a:xfrm>
            <a:off x="3779912" y="1988840"/>
            <a:ext cx="824819" cy="4608512"/>
          </a:xfrm>
          <a:prstGeom prst="leftBrace">
            <a:avLst>
              <a:gd name="adj1" fmla="val 8333"/>
              <a:gd name="adj2" fmla="val 49742"/>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虚尾箭头 13"/>
          <p:cNvSpPr/>
          <p:nvPr/>
        </p:nvSpPr>
        <p:spPr>
          <a:xfrm rot="18320268">
            <a:off x="2843849" y="4741647"/>
            <a:ext cx="1195206" cy="617813"/>
          </a:xfrm>
          <a:prstGeom prst="striped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576782" y="1568117"/>
            <a:ext cx="3363715" cy="1044696"/>
          </a:xfrm>
          <a:prstGeom prst="wedgeRoundRectCallout">
            <a:avLst>
              <a:gd name="adj1" fmla="val 51035"/>
              <a:gd name="adj2" fmla="val 212547"/>
              <a:gd name="adj3" fmla="val 16667"/>
            </a:avLst>
          </a:prstGeom>
          <a:solidFill>
            <a:schemeClr val="accent1">
              <a:lumMod val="40000"/>
              <a:lumOff val="6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t>主要查看相应管理活动的制度文档，执行记录文档，并验证与现场情况是否一致</a:t>
            </a:r>
            <a:endParaRPr lang="zh-CN" altLang="en-US" dirty="0"/>
          </a:p>
        </p:txBody>
      </p:sp>
      <p:sp>
        <p:nvSpPr>
          <p:cNvPr id="10"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建设整改（系统运维管理）</a:t>
            </a:r>
            <a:endParaRPr lang="zh-CN" altLang="en-US" sz="3600" dirty="0"/>
          </a:p>
        </p:txBody>
      </p:sp>
    </p:spTree>
    <p:extLst>
      <p:ext uri="{BB962C8B-B14F-4D97-AF65-F5344CB8AC3E}">
        <p14:creationId xmlns:p14="http://schemas.microsoft.com/office/powerpoint/2010/main" val="159188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anim calcmode="lin" valueType="num">
                                      <p:cBhvr>
                                        <p:cTn id="3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anim calcmode="lin" valueType="num">
                                      <p:cBhvr>
                                        <p:cTn id="3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1000"/>
                                        <p:tgtEl>
                                          <p:spTgt spid="4">
                                            <p:txEl>
                                              <p:pRg st="7" end="7"/>
                                            </p:txEl>
                                          </p:spTgt>
                                        </p:tgtEl>
                                      </p:cBhvr>
                                    </p:animEffect>
                                    <p:anim calcmode="lin" valueType="num">
                                      <p:cBhvr>
                                        <p:cTn id="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fade">
                                      <p:cBhvr>
                                        <p:cTn id="57" dur="1000"/>
                                        <p:tgtEl>
                                          <p:spTgt spid="4">
                                            <p:txEl>
                                              <p:pRg st="8" end="8"/>
                                            </p:txEl>
                                          </p:spTgt>
                                        </p:tgtEl>
                                      </p:cBhvr>
                                    </p:animEffect>
                                    <p:anim calcmode="lin" valueType="num">
                                      <p:cBhvr>
                                        <p:cTn id="5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down)">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14"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95536" y="2357976"/>
            <a:ext cx="4103311" cy="4383392"/>
          </a:xfrm>
        </p:spPr>
        <p:txBody>
          <a:bodyPr>
            <a:normAutofit fontScale="92500" lnSpcReduction="20000"/>
          </a:bodyPr>
          <a:lstStyle/>
          <a:p>
            <a:r>
              <a:rPr lang="zh-CN" altLang="en-US" sz="3600" dirty="0" smtClean="0"/>
              <a:t>技术层面</a:t>
            </a:r>
            <a:endParaRPr lang="en-US" altLang="zh-CN" sz="3600" dirty="0" smtClean="0"/>
          </a:p>
          <a:p>
            <a:pPr indent="-540000">
              <a:spcBef>
                <a:spcPts val="1200"/>
              </a:spcBef>
              <a:buFont typeface="Wingdings" panose="05000000000000000000" pitchFamily="2" charset="2"/>
              <a:buChar char="Ø"/>
            </a:pPr>
            <a:r>
              <a:rPr lang="zh-CN" altLang="en-US" dirty="0" smtClean="0"/>
              <a:t>物理安全</a:t>
            </a:r>
            <a:endParaRPr lang="en-US" altLang="zh-CN" dirty="0" smtClean="0"/>
          </a:p>
          <a:p>
            <a:pPr indent="-540000">
              <a:spcBef>
                <a:spcPts val="1200"/>
              </a:spcBef>
              <a:buFont typeface="Wingdings" panose="05000000000000000000" pitchFamily="2" charset="2"/>
              <a:buChar char="Ø"/>
            </a:pPr>
            <a:r>
              <a:rPr lang="zh-CN" altLang="en-US" dirty="0"/>
              <a:t>网络安全</a:t>
            </a:r>
            <a:endParaRPr lang="en-US" altLang="zh-CN" dirty="0"/>
          </a:p>
          <a:p>
            <a:pPr indent="-540000">
              <a:spcBef>
                <a:spcPts val="1200"/>
              </a:spcBef>
              <a:buFont typeface="Wingdings" panose="05000000000000000000" pitchFamily="2" charset="2"/>
              <a:buChar char="Ø"/>
            </a:pPr>
            <a:r>
              <a:rPr lang="zh-CN" altLang="en-US" dirty="0"/>
              <a:t>主机安全</a:t>
            </a:r>
            <a:endParaRPr lang="en-US" altLang="zh-CN" dirty="0"/>
          </a:p>
          <a:p>
            <a:pPr indent="-540000">
              <a:spcBef>
                <a:spcPts val="1200"/>
              </a:spcBef>
              <a:buFont typeface="Wingdings" panose="05000000000000000000" pitchFamily="2" charset="2"/>
              <a:buChar char="Ø"/>
            </a:pPr>
            <a:r>
              <a:rPr lang="zh-CN" altLang="en-US" dirty="0" smtClean="0"/>
              <a:t>应用安全</a:t>
            </a:r>
            <a:endParaRPr lang="en-US" altLang="zh-CN" dirty="0" smtClean="0"/>
          </a:p>
          <a:p>
            <a:pPr indent="-540000">
              <a:spcBef>
                <a:spcPts val="1200"/>
              </a:spcBef>
              <a:buFont typeface="Wingdings" panose="05000000000000000000" pitchFamily="2" charset="2"/>
              <a:buChar char="Ø"/>
            </a:pPr>
            <a:r>
              <a:rPr lang="zh-CN" altLang="en-US" dirty="0"/>
              <a:t>数据安全</a:t>
            </a:r>
            <a:endParaRPr lang="en-US" altLang="zh-CN" dirty="0"/>
          </a:p>
          <a:p>
            <a:pPr marL="0" indent="0">
              <a:spcBef>
                <a:spcPts val="1200"/>
              </a:spcBef>
              <a:buNone/>
            </a:pPr>
            <a:r>
              <a:rPr lang="zh-CN" altLang="en-US" b="1" dirty="0" smtClean="0"/>
              <a:t>安全要点</a:t>
            </a:r>
            <a:r>
              <a:rPr lang="zh-CN" altLang="en-US" dirty="0" smtClean="0"/>
              <a:t>：</a:t>
            </a:r>
            <a:endParaRPr lang="en-US" altLang="zh-CN" dirty="0" smtClean="0"/>
          </a:p>
          <a:p>
            <a:pPr marL="329220" indent="-342900">
              <a:spcBef>
                <a:spcPts val="1200"/>
              </a:spcBef>
              <a:buFont typeface="Arial" panose="020B0604020202020204" pitchFamily="34" charset="0"/>
              <a:buChar char="•"/>
            </a:pPr>
            <a:r>
              <a:rPr lang="zh-CN" altLang="en-US" sz="2100" dirty="0">
                <a:solidFill>
                  <a:srgbClr val="FF0000"/>
                </a:solidFill>
              </a:rPr>
              <a:t>安全防护设备到位</a:t>
            </a:r>
            <a:endParaRPr lang="en-US" altLang="zh-CN" sz="2100" dirty="0">
              <a:solidFill>
                <a:srgbClr val="FF0000"/>
              </a:solidFill>
            </a:endParaRPr>
          </a:p>
          <a:p>
            <a:pPr marL="329220" indent="-342900">
              <a:spcBef>
                <a:spcPts val="1200"/>
              </a:spcBef>
              <a:buFont typeface="Arial" panose="020B0604020202020204" pitchFamily="34" charset="0"/>
              <a:buChar char="•"/>
            </a:pPr>
            <a:r>
              <a:rPr lang="zh-CN" altLang="en-US" sz="2100" dirty="0">
                <a:solidFill>
                  <a:srgbClr val="FF0000"/>
                </a:solidFill>
              </a:rPr>
              <a:t>安全功能完整</a:t>
            </a:r>
            <a:endParaRPr lang="en-US" altLang="zh-CN" sz="2100" dirty="0">
              <a:solidFill>
                <a:srgbClr val="FF0000"/>
              </a:solidFill>
            </a:endParaRPr>
          </a:p>
          <a:p>
            <a:pPr marL="329220" indent="-342900">
              <a:spcBef>
                <a:spcPts val="1200"/>
              </a:spcBef>
              <a:buFont typeface="Arial" panose="020B0604020202020204" pitchFamily="34" charset="0"/>
              <a:buChar char="•"/>
            </a:pPr>
            <a:r>
              <a:rPr lang="zh-CN" altLang="en-US" sz="2100" dirty="0">
                <a:solidFill>
                  <a:srgbClr val="FF0000"/>
                </a:solidFill>
              </a:rPr>
              <a:t>安装部署正确、配置安全合理</a:t>
            </a:r>
            <a:endParaRPr lang="en-US" altLang="zh-CN" sz="2100" dirty="0">
              <a:solidFill>
                <a:srgbClr val="FF0000"/>
              </a:solidFill>
            </a:endParaRPr>
          </a:p>
          <a:p>
            <a:pPr marL="0" indent="0">
              <a:spcBef>
                <a:spcPts val="1200"/>
              </a:spcBef>
              <a:buNone/>
            </a:pPr>
            <a:endParaRPr lang="en-US" altLang="zh-CN" dirty="0" smtClean="0"/>
          </a:p>
          <a:p>
            <a:endParaRPr lang="zh-CN" altLang="en-US" dirty="0"/>
          </a:p>
        </p:txBody>
      </p:sp>
      <p:sp>
        <p:nvSpPr>
          <p:cNvPr id="4" name="内容占位符 3"/>
          <p:cNvSpPr>
            <a:spLocks noGrp="1"/>
          </p:cNvSpPr>
          <p:nvPr>
            <p:ph sz="quarter" idx="14"/>
          </p:nvPr>
        </p:nvSpPr>
        <p:spPr>
          <a:xfrm>
            <a:off x="4861176" y="2357976"/>
            <a:ext cx="4103312" cy="4383392"/>
          </a:xfrm>
        </p:spPr>
        <p:txBody>
          <a:bodyPr>
            <a:normAutofit fontScale="92500" lnSpcReduction="10000"/>
          </a:bodyPr>
          <a:lstStyle/>
          <a:p>
            <a:r>
              <a:rPr lang="zh-CN" altLang="en-US" sz="3600" dirty="0"/>
              <a:t>管理层面</a:t>
            </a:r>
            <a:endParaRPr lang="en-US" altLang="zh-CN" sz="3600" dirty="0"/>
          </a:p>
          <a:p>
            <a:pPr indent="-360000">
              <a:lnSpc>
                <a:spcPct val="90000"/>
              </a:lnSpc>
              <a:spcBef>
                <a:spcPts val="1200"/>
              </a:spcBef>
              <a:buFont typeface="Wingdings" panose="05000000000000000000" pitchFamily="2" charset="2"/>
              <a:buChar char="Ø"/>
            </a:pPr>
            <a:r>
              <a:rPr lang="zh-CN" altLang="en-US" dirty="0"/>
              <a:t>安全管理制度</a:t>
            </a:r>
            <a:endParaRPr lang="en-US" altLang="zh-CN" dirty="0"/>
          </a:p>
          <a:p>
            <a:pPr indent="-360000">
              <a:lnSpc>
                <a:spcPct val="90000"/>
              </a:lnSpc>
              <a:spcBef>
                <a:spcPts val="1200"/>
              </a:spcBef>
              <a:buFont typeface="Wingdings" panose="05000000000000000000" pitchFamily="2" charset="2"/>
              <a:buChar char="Ø"/>
            </a:pPr>
            <a:r>
              <a:rPr lang="zh-CN" altLang="en-US" dirty="0"/>
              <a:t>安全管理机构</a:t>
            </a:r>
            <a:endParaRPr lang="en-US" altLang="zh-CN" dirty="0"/>
          </a:p>
          <a:p>
            <a:pPr indent="-360000">
              <a:lnSpc>
                <a:spcPct val="90000"/>
              </a:lnSpc>
              <a:spcBef>
                <a:spcPts val="1200"/>
              </a:spcBef>
              <a:buFont typeface="Wingdings" panose="05000000000000000000" pitchFamily="2" charset="2"/>
              <a:buChar char="Ø"/>
            </a:pPr>
            <a:r>
              <a:rPr lang="zh-CN" altLang="en-US" dirty="0"/>
              <a:t>人员安全管理</a:t>
            </a:r>
            <a:endParaRPr lang="en-US" altLang="zh-CN" dirty="0"/>
          </a:p>
          <a:p>
            <a:pPr indent="-360000">
              <a:lnSpc>
                <a:spcPct val="90000"/>
              </a:lnSpc>
              <a:spcBef>
                <a:spcPts val="1200"/>
              </a:spcBef>
              <a:buFont typeface="Wingdings" panose="05000000000000000000" pitchFamily="2" charset="2"/>
              <a:buChar char="Ø"/>
            </a:pPr>
            <a:r>
              <a:rPr lang="zh-CN" altLang="en-US" dirty="0"/>
              <a:t>系统建设管理</a:t>
            </a:r>
            <a:endParaRPr lang="en-US" altLang="zh-CN" dirty="0"/>
          </a:p>
          <a:p>
            <a:pPr indent="-360000">
              <a:lnSpc>
                <a:spcPct val="90000"/>
              </a:lnSpc>
              <a:spcBef>
                <a:spcPts val="1200"/>
              </a:spcBef>
              <a:buFont typeface="Wingdings" panose="05000000000000000000" pitchFamily="2" charset="2"/>
              <a:buChar char="Ø"/>
            </a:pPr>
            <a:r>
              <a:rPr lang="zh-CN" altLang="en-US" dirty="0"/>
              <a:t>系统运维管理</a:t>
            </a:r>
            <a:endParaRPr lang="en-US" altLang="zh-CN" dirty="0"/>
          </a:p>
          <a:p>
            <a:pPr marL="0" indent="0">
              <a:lnSpc>
                <a:spcPct val="90000"/>
              </a:lnSpc>
              <a:spcBef>
                <a:spcPts val="1200"/>
              </a:spcBef>
              <a:buNone/>
            </a:pPr>
            <a:r>
              <a:rPr lang="zh-CN" altLang="en-US" b="1" dirty="0"/>
              <a:t>安全要点：</a:t>
            </a:r>
            <a:endParaRPr lang="en-US" altLang="zh-CN" b="1" dirty="0"/>
          </a:p>
          <a:p>
            <a:pPr marL="329220" indent="-342900">
              <a:lnSpc>
                <a:spcPct val="90000"/>
              </a:lnSpc>
              <a:spcBef>
                <a:spcPts val="1200"/>
              </a:spcBef>
              <a:buFont typeface="Arial" panose="020B0604020202020204" pitchFamily="34" charset="0"/>
              <a:buChar char="•"/>
            </a:pPr>
            <a:r>
              <a:rPr lang="zh-CN" altLang="en-US" sz="2100" dirty="0">
                <a:solidFill>
                  <a:srgbClr val="FF0000"/>
                </a:solidFill>
              </a:rPr>
              <a:t>安全管理</a:t>
            </a:r>
            <a:r>
              <a:rPr lang="zh-CN" altLang="en-US" sz="2100" dirty="0" smtClean="0">
                <a:solidFill>
                  <a:srgbClr val="FF0000"/>
                </a:solidFill>
              </a:rPr>
              <a:t>机制合规、合理、完善、可操作</a:t>
            </a:r>
            <a:endParaRPr lang="en-US" altLang="zh-CN" sz="2100" dirty="0" smtClean="0">
              <a:solidFill>
                <a:srgbClr val="FF0000"/>
              </a:solidFill>
            </a:endParaRPr>
          </a:p>
          <a:p>
            <a:pPr marL="329220" indent="-342900">
              <a:lnSpc>
                <a:spcPct val="90000"/>
              </a:lnSpc>
              <a:spcBef>
                <a:spcPts val="1200"/>
              </a:spcBef>
              <a:buFont typeface="Arial" panose="020B0604020202020204" pitchFamily="34" charset="0"/>
              <a:buChar char="•"/>
            </a:pPr>
            <a:r>
              <a:rPr lang="zh-CN" altLang="en-US" sz="2100" dirty="0" smtClean="0">
                <a:solidFill>
                  <a:srgbClr val="FF0000"/>
                </a:solidFill>
              </a:rPr>
              <a:t>安全管理</a:t>
            </a:r>
            <a:r>
              <a:rPr lang="zh-CN" altLang="en-US" sz="2100" dirty="0">
                <a:solidFill>
                  <a:srgbClr val="FF0000"/>
                </a:solidFill>
              </a:rPr>
              <a:t>活动贯穿系统生命周期每一个环节</a:t>
            </a:r>
            <a:endParaRPr lang="en-US" altLang="zh-CN" sz="2100" dirty="0">
              <a:solidFill>
                <a:srgbClr val="FF0000"/>
              </a:solidFill>
            </a:endParaRPr>
          </a:p>
          <a:p>
            <a:pPr marL="0" indent="0">
              <a:spcBef>
                <a:spcPts val="1200"/>
              </a:spcBef>
              <a:buNone/>
            </a:pPr>
            <a:endParaRPr lang="en-US" altLang="zh-CN" sz="2000" dirty="0" smtClean="0"/>
          </a:p>
        </p:txBody>
      </p:sp>
      <p:cxnSp>
        <p:nvCxnSpPr>
          <p:cNvPr id="6" name="直接箭头连接符 5"/>
          <p:cNvCxnSpPr/>
          <p:nvPr/>
        </p:nvCxnSpPr>
        <p:spPr>
          <a:xfrm>
            <a:off x="2195736" y="3501008"/>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2195736" y="4013448"/>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2195736" y="4221088"/>
            <a:ext cx="43204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43808" y="3690282"/>
            <a:ext cx="1107996" cy="646331"/>
          </a:xfrm>
          <a:prstGeom prst="rect">
            <a:avLst/>
          </a:prstGeom>
          <a:solidFill>
            <a:srgbClr val="FFFF00"/>
          </a:solidFill>
        </p:spPr>
        <p:txBody>
          <a:bodyPr wrap="none" rtlCol="0">
            <a:spAutoFit/>
          </a:bodyPr>
          <a:lstStyle/>
          <a:p>
            <a:r>
              <a:rPr lang="zh-CN" altLang="en-US" dirty="0" smtClean="0"/>
              <a:t>重中之重</a:t>
            </a:r>
            <a:endParaRPr lang="en-US" altLang="zh-CN" dirty="0" smtClean="0"/>
          </a:p>
          <a:p>
            <a:r>
              <a:rPr lang="zh-CN" altLang="en-US" dirty="0"/>
              <a:t>无免死牌</a:t>
            </a:r>
          </a:p>
        </p:txBody>
      </p:sp>
      <p:sp>
        <p:nvSpPr>
          <p:cNvPr id="13" name="TextBox 12"/>
          <p:cNvSpPr txBox="1"/>
          <p:nvPr/>
        </p:nvSpPr>
        <p:spPr>
          <a:xfrm>
            <a:off x="7812360" y="4077072"/>
            <a:ext cx="1107996" cy="646331"/>
          </a:xfrm>
          <a:prstGeom prst="rect">
            <a:avLst/>
          </a:prstGeom>
          <a:solidFill>
            <a:srgbClr val="FFFF00"/>
          </a:solidFill>
        </p:spPr>
        <p:txBody>
          <a:bodyPr wrap="none" rtlCol="0">
            <a:spAutoFit/>
          </a:bodyPr>
          <a:lstStyle/>
          <a:p>
            <a:r>
              <a:rPr lang="zh-CN" altLang="en-US" dirty="0" smtClean="0"/>
              <a:t>重中之重</a:t>
            </a:r>
            <a:endParaRPr lang="en-US" altLang="zh-CN" dirty="0" smtClean="0"/>
          </a:p>
          <a:p>
            <a:r>
              <a:rPr lang="zh-CN" altLang="en-US" dirty="0"/>
              <a:t>无免死牌</a:t>
            </a:r>
          </a:p>
        </p:txBody>
      </p:sp>
      <p:cxnSp>
        <p:nvCxnSpPr>
          <p:cNvPr id="14" name="直接箭头连接符 13"/>
          <p:cNvCxnSpPr/>
          <p:nvPr/>
        </p:nvCxnSpPr>
        <p:spPr>
          <a:xfrm>
            <a:off x="7092280" y="3211807"/>
            <a:ext cx="720080" cy="10092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020272" y="4395577"/>
            <a:ext cx="7920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7056276" y="4473116"/>
            <a:ext cx="756084" cy="396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499992" y="2060848"/>
            <a:ext cx="0" cy="47251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51520" y="2060848"/>
            <a:ext cx="8668836"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建设整改</a:t>
            </a:r>
            <a:r>
              <a:rPr lang="en-US" altLang="zh-CN" sz="3600" b="1" dirty="0" smtClean="0">
                <a:latin typeface="+mj-ea"/>
              </a:rPr>
              <a:t>--</a:t>
            </a:r>
            <a:r>
              <a:rPr lang="zh-CN" altLang="en-US" sz="3600" b="1" dirty="0" smtClean="0">
                <a:latin typeface="+mj-ea"/>
              </a:rPr>
              <a:t>总结</a:t>
            </a:r>
            <a:endParaRPr lang="zh-CN" altLang="en-US" sz="3600" dirty="0"/>
          </a:p>
        </p:txBody>
      </p:sp>
    </p:spTree>
    <p:extLst>
      <p:ext uri="{BB962C8B-B14F-4D97-AF65-F5344CB8AC3E}">
        <p14:creationId xmlns:p14="http://schemas.microsoft.com/office/powerpoint/2010/main" val="308670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arn(inVertical)">
                                      <p:cBhvr>
                                        <p:cTn id="13" dur="500"/>
                                        <p:tgtEl>
                                          <p:spTgt spid="3">
                                            <p:txEl>
                                              <p:pRg st="7" end="7"/>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barn(inVertical)">
                                      <p:cBhvr>
                                        <p:cTn id="16" dur="500"/>
                                        <p:tgtEl>
                                          <p:spTgt spid="3">
                                            <p:txEl>
                                              <p:pRg st="8" end="8"/>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barn(inVertical)">
                                      <p:cBhvr>
                                        <p:cTn id="19" dur="500"/>
                                        <p:tgtEl>
                                          <p:spTgt spid="3">
                                            <p:txEl>
                                              <p:pRg st="9" end="9"/>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wipe(down)">
                                      <p:cBhvr>
                                        <p:cTn id="31" dur="500"/>
                                        <p:tgtEl>
                                          <p:spTgt spid="4">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down)">
                                      <p:cBhvr>
                                        <p:cTn id="34" dur="500"/>
                                        <p:tgtEl>
                                          <p:spTgt spid="4">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nodeType="clickEffect">
                                  <p:stCondLst>
                                    <p:cond delay="0"/>
                                  </p:stCondLst>
                                  <p:childTnLst>
                                    <p:animClr clrSpc="hsl" dir="cw">
                                      <p:cBhvr override="childStyle">
                                        <p:cTn id="38" dur="500" fill="hold"/>
                                        <p:tgtEl>
                                          <p:spTgt spid="3">
                                            <p:txEl>
                                              <p:pRg st="2" end="2"/>
                                            </p:txEl>
                                          </p:spTgt>
                                        </p:tgtEl>
                                        <p:attrNameLst>
                                          <p:attrName>style.color</p:attrName>
                                        </p:attrNameLst>
                                      </p:cBhvr>
                                      <p:by>
                                        <p:hsl h="7200000" s="0" l="0"/>
                                      </p:by>
                                    </p:animClr>
                                    <p:animClr clrSpc="hsl" dir="cw">
                                      <p:cBhvr>
                                        <p:cTn id="39" dur="500" fill="hold"/>
                                        <p:tgtEl>
                                          <p:spTgt spid="3">
                                            <p:txEl>
                                              <p:pRg st="2" end="2"/>
                                            </p:txEl>
                                          </p:spTgt>
                                        </p:tgtEl>
                                        <p:attrNameLst>
                                          <p:attrName>fillcolor</p:attrName>
                                        </p:attrNameLst>
                                      </p:cBhvr>
                                      <p:by>
                                        <p:hsl h="7200000" s="0" l="0"/>
                                      </p:by>
                                    </p:animClr>
                                    <p:animClr clrSpc="hsl" dir="cw">
                                      <p:cBhvr>
                                        <p:cTn id="40" dur="500" fill="hold"/>
                                        <p:tgtEl>
                                          <p:spTgt spid="3">
                                            <p:txEl>
                                              <p:pRg st="2" end="2"/>
                                            </p:txEl>
                                          </p:spTgt>
                                        </p:tgtEl>
                                        <p:attrNameLst>
                                          <p:attrName>stroke.color</p:attrName>
                                        </p:attrNameLst>
                                      </p:cBhvr>
                                      <p:by>
                                        <p:hsl h="7200000" s="0" l="0"/>
                                      </p:by>
                                    </p:animClr>
                                    <p:set>
                                      <p:cBhvr>
                                        <p:cTn id="41" dur="500" fill="hold"/>
                                        <p:tgtEl>
                                          <p:spTgt spid="3">
                                            <p:txEl>
                                              <p:pRg st="2" end="2"/>
                                            </p:txEl>
                                          </p:spTgt>
                                        </p:tgtEl>
                                        <p:attrNameLst>
                                          <p:attrName>fill.type</p:attrName>
                                        </p:attrNameLst>
                                      </p:cBhvr>
                                      <p:to>
                                        <p:strVal val="solid"/>
                                      </p:to>
                                    </p:set>
                                  </p:childTnLst>
                                </p:cTn>
                              </p:par>
                              <p:par>
                                <p:cTn id="42" presetID="21" presetClass="emph" presetSubtype="0" fill="hold" nodeType="withEffect">
                                  <p:stCondLst>
                                    <p:cond delay="0"/>
                                  </p:stCondLst>
                                  <p:childTnLst>
                                    <p:animClr clrSpc="hsl" dir="cw">
                                      <p:cBhvr override="childStyle">
                                        <p:cTn id="43" dur="500" fill="hold"/>
                                        <p:tgtEl>
                                          <p:spTgt spid="3">
                                            <p:txEl>
                                              <p:pRg st="3" end="3"/>
                                            </p:txEl>
                                          </p:spTgt>
                                        </p:tgtEl>
                                        <p:attrNameLst>
                                          <p:attrName>style.color</p:attrName>
                                        </p:attrNameLst>
                                      </p:cBhvr>
                                      <p:by>
                                        <p:hsl h="7200000" s="0" l="0"/>
                                      </p:by>
                                    </p:animClr>
                                    <p:animClr clrSpc="hsl" dir="cw">
                                      <p:cBhvr>
                                        <p:cTn id="44" dur="500" fill="hold"/>
                                        <p:tgtEl>
                                          <p:spTgt spid="3">
                                            <p:txEl>
                                              <p:pRg st="3" end="3"/>
                                            </p:txEl>
                                          </p:spTgt>
                                        </p:tgtEl>
                                        <p:attrNameLst>
                                          <p:attrName>fillcolor</p:attrName>
                                        </p:attrNameLst>
                                      </p:cBhvr>
                                      <p:by>
                                        <p:hsl h="7200000" s="0" l="0"/>
                                      </p:by>
                                    </p:animClr>
                                    <p:animClr clrSpc="hsl" dir="cw">
                                      <p:cBhvr>
                                        <p:cTn id="45" dur="500" fill="hold"/>
                                        <p:tgtEl>
                                          <p:spTgt spid="3">
                                            <p:txEl>
                                              <p:pRg st="3" end="3"/>
                                            </p:txEl>
                                          </p:spTgt>
                                        </p:tgtEl>
                                        <p:attrNameLst>
                                          <p:attrName>stroke.color</p:attrName>
                                        </p:attrNameLst>
                                      </p:cBhvr>
                                      <p:by>
                                        <p:hsl h="7200000" s="0" l="0"/>
                                      </p:by>
                                    </p:animClr>
                                    <p:set>
                                      <p:cBhvr>
                                        <p:cTn id="46" dur="500" fill="hold"/>
                                        <p:tgtEl>
                                          <p:spTgt spid="3">
                                            <p:txEl>
                                              <p:pRg st="3" end="3"/>
                                            </p:txEl>
                                          </p:spTgt>
                                        </p:tgtEl>
                                        <p:attrNameLst>
                                          <p:attrName>fill.type</p:attrName>
                                        </p:attrNameLst>
                                      </p:cBhvr>
                                      <p:to>
                                        <p:strVal val="solid"/>
                                      </p:to>
                                    </p:set>
                                  </p:childTnLst>
                                </p:cTn>
                              </p:par>
                              <p:par>
                                <p:cTn id="47" presetID="21" presetClass="emph" presetSubtype="0" fill="hold" nodeType="withEffect">
                                  <p:stCondLst>
                                    <p:cond delay="0"/>
                                  </p:stCondLst>
                                  <p:childTnLst>
                                    <p:animClr clrSpc="hsl" dir="cw">
                                      <p:cBhvr override="childStyle">
                                        <p:cTn id="48" dur="500" fill="hold"/>
                                        <p:tgtEl>
                                          <p:spTgt spid="3">
                                            <p:txEl>
                                              <p:pRg st="5" end="5"/>
                                            </p:txEl>
                                          </p:spTgt>
                                        </p:tgtEl>
                                        <p:attrNameLst>
                                          <p:attrName>style.color</p:attrName>
                                        </p:attrNameLst>
                                      </p:cBhvr>
                                      <p:by>
                                        <p:hsl h="7200000" s="0" l="0"/>
                                      </p:by>
                                    </p:animClr>
                                    <p:animClr clrSpc="hsl" dir="cw">
                                      <p:cBhvr>
                                        <p:cTn id="49" dur="500" fill="hold"/>
                                        <p:tgtEl>
                                          <p:spTgt spid="3">
                                            <p:txEl>
                                              <p:pRg st="5" end="5"/>
                                            </p:txEl>
                                          </p:spTgt>
                                        </p:tgtEl>
                                        <p:attrNameLst>
                                          <p:attrName>fillcolor</p:attrName>
                                        </p:attrNameLst>
                                      </p:cBhvr>
                                      <p:by>
                                        <p:hsl h="7200000" s="0" l="0"/>
                                      </p:by>
                                    </p:animClr>
                                    <p:animClr clrSpc="hsl" dir="cw">
                                      <p:cBhvr>
                                        <p:cTn id="50" dur="500" fill="hold"/>
                                        <p:tgtEl>
                                          <p:spTgt spid="3">
                                            <p:txEl>
                                              <p:pRg st="5" end="5"/>
                                            </p:txEl>
                                          </p:spTgt>
                                        </p:tgtEl>
                                        <p:attrNameLst>
                                          <p:attrName>stroke.color</p:attrName>
                                        </p:attrNameLst>
                                      </p:cBhvr>
                                      <p:by>
                                        <p:hsl h="7200000" s="0" l="0"/>
                                      </p:by>
                                    </p:animClr>
                                    <p:set>
                                      <p:cBhvr>
                                        <p:cTn id="51" dur="500" fill="hold"/>
                                        <p:tgtEl>
                                          <p:spTgt spid="3">
                                            <p:txEl>
                                              <p:pRg st="5" end="5"/>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par>
                                <p:cTn id="59" presetID="53" presetClass="entr" presetSubtype="16"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Effect transition="in" filter="fade">
                                      <p:cBhvr>
                                        <p:cTn id="63" dur="500"/>
                                        <p:tgtEl>
                                          <p:spTgt spid="7"/>
                                        </p:tgtEl>
                                      </p:cBhvr>
                                    </p:animEffect>
                                  </p:childTnLst>
                                </p:cTn>
                              </p:par>
                              <p:par>
                                <p:cTn id="64" presetID="53" presetClass="entr" presetSubtype="16" fill="hold" nodeType="with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ppt_w</p:attrName>
                                        </p:attrNameLst>
                                      </p:cBhvr>
                                      <p:tavLst>
                                        <p:tav tm="0">
                                          <p:val>
                                            <p:fltVal val="0"/>
                                          </p:val>
                                        </p:tav>
                                        <p:tav tm="100000">
                                          <p:val>
                                            <p:strVal val="#ppt_w"/>
                                          </p:val>
                                        </p:tav>
                                      </p:tavLst>
                                    </p:anim>
                                    <p:anim calcmode="lin" valueType="num">
                                      <p:cBhvr>
                                        <p:cTn id="67" dur="500" fill="hold"/>
                                        <p:tgtEl>
                                          <p:spTgt spid="8"/>
                                        </p:tgtEl>
                                        <p:attrNameLst>
                                          <p:attrName>ppt_h</p:attrName>
                                        </p:attrNameLst>
                                      </p:cBhvr>
                                      <p:tavLst>
                                        <p:tav tm="0">
                                          <p:val>
                                            <p:fltVal val="0"/>
                                          </p:val>
                                        </p:tav>
                                        <p:tav tm="100000">
                                          <p:val>
                                            <p:strVal val="#ppt_h"/>
                                          </p:val>
                                        </p:tav>
                                      </p:tavLst>
                                    </p:anim>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000"/>
                                        <p:tgtEl>
                                          <p:spTgt spid="12"/>
                                        </p:tgtEl>
                                      </p:cBhvr>
                                    </p:animEffect>
                                    <p:anim calcmode="lin" valueType="num">
                                      <p:cBhvr>
                                        <p:cTn id="74" dur="2000" fill="hold"/>
                                        <p:tgtEl>
                                          <p:spTgt spid="12"/>
                                        </p:tgtEl>
                                        <p:attrNameLst>
                                          <p:attrName>ppt_w</p:attrName>
                                        </p:attrNameLst>
                                      </p:cBhvr>
                                      <p:tavLst>
                                        <p:tav tm="0" fmla="#ppt_w*sin(2.5*pi*$)">
                                          <p:val>
                                            <p:fltVal val="0"/>
                                          </p:val>
                                        </p:tav>
                                        <p:tav tm="100000">
                                          <p:val>
                                            <p:fltVal val="1"/>
                                          </p:val>
                                        </p:tav>
                                      </p:tavLst>
                                    </p:anim>
                                    <p:anim calcmode="lin" valueType="num">
                                      <p:cBhvr>
                                        <p:cTn id="7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1" presetClass="emph" presetSubtype="0" fill="hold" nodeType="clickEffect">
                                  <p:stCondLst>
                                    <p:cond delay="0"/>
                                  </p:stCondLst>
                                  <p:childTnLst>
                                    <p:animClr clrSpc="hsl" dir="cw">
                                      <p:cBhvr override="childStyle">
                                        <p:cTn id="79" dur="500" fill="hold"/>
                                        <p:tgtEl>
                                          <p:spTgt spid="4">
                                            <p:txEl>
                                              <p:pRg st="1" end="1"/>
                                            </p:txEl>
                                          </p:spTgt>
                                        </p:tgtEl>
                                        <p:attrNameLst>
                                          <p:attrName>style.color</p:attrName>
                                        </p:attrNameLst>
                                      </p:cBhvr>
                                      <p:by>
                                        <p:hsl h="7200000" s="0" l="0"/>
                                      </p:by>
                                    </p:animClr>
                                    <p:animClr clrSpc="hsl" dir="cw">
                                      <p:cBhvr>
                                        <p:cTn id="80" dur="500" fill="hold"/>
                                        <p:tgtEl>
                                          <p:spTgt spid="4">
                                            <p:txEl>
                                              <p:pRg st="1" end="1"/>
                                            </p:txEl>
                                          </p:spTgt>
                                        </p:tgtEl>
                                        <p:attrNameLst>
                                          <p:attrName>fillcolor</p:attrName>
                                        </p:attrNameLst>
                                      </p:cBhvr>
                                      <p:by>
                                        <p:hsl h="7200000" s="0" l="0"/>
                                      </p:by>
                                    </p:animClr>
                                    <p:animClr clrSpc="hsl" dir="cw">
                                      <p:cBhvr>
                                        <p:cTn id="81" dur="500" fill="hold"/>
                                        <p:tgtEl>
                                          <p:spTgt spid="4">
                                            <p:txEl>
                                              <p:pRg st="1" end="1"/>
                                            </p:txEl>
                                          </p:spTgt>
                                        </p:tgtEl>
                                        <p:attrNameLst>
                                          <p:attrName>stroke.color</p:attrName>
                                        </p:attrNameLst>
                                      </p:cBhvr>
                                      <p:by>
                                        <p:hsl h="7200000" s="0" l="0"/>
                                      </p:by>
                                    </p:animClr>
                                    <p:set>
                                      <p:cBhvr>
                                        <p:cTn id="82" dur="500" fill="hold"/>
                                        <p:tgtEl>
                                          <p:spTgt spid="4">
                                            <p:txEl>
                                              <p:pRg st="1" end="1"/>
                                            </p:txEl>
                                          </p:spTgt>
                                        </p:tgtEl>
                                        <p:attrNameLst>
                                          <p:attrName>fill.type</p:attrName>
                                        </p:attrNameLst>
                                      </p:cBhvr>
                                      <p:to>
                                        <p:strVal val="solid"/>
                                      </p:to>
                                    </p:set>
                                  </p:childTnLst>
                                </p:cTn>
                              </p:par>
                              <p:par>
                                <p:cTn id="83" presetID="21" presetClass="emph" presetSubtype="0" fill="hold" nodeType="withEffect">
                                  <p:stCondLst>
                                    <p:cond delay="0"/>
                                  </p:stCondLst>
                                  <p:childTnLst>
                                    <p:animClr clrSpc="hsl" dir="cw">
                                      <p:cBhvr override="childStyle">
                                        <p:cTn id="84" dur="500" fill="hold"/>
                                        <p:tgtEl>
                                          <p:spTgt spid="4">
                                            <p:txEl>
                                              <p:pRg st="4" end="4"/>
                                            </p:txEl>
                                          </p:spTgt>
                                        </p:tgtEl>
                                        <p:attrNameLst>
                                          <p:attrName>style.color</p:attrName>
                                        </p:attrNameLst>
                                      </p:cBhvr>
                                      <p:by>
                                        <p:hsl h="7200000" s="0" l="0"/>
                                      </p:by>
                                    </p:animClr>
                                    <p:animClr clrSpc="hsl" dir="cw">
                                      <p:cBhvr>
                                        <p:cTn id="85" dur="500" fill="hold"/>
                                        <p:tgtEl>
                                          <p:spTgt spid="4">
                                            <p:txEl>
                                              <p:pRg st="4" end="4"/>
                                            </p:txEl>
                                          </p:spTgt>
                                        </p:tgtEl>
                                        <p:attrNameLst>
                                          <p:attrName>fillcolor</p:attrName>
                                        </p:attrNameLst>
                                      </p:cBhvr>
                                      <p:by>
                                        <p:hsl h="7200000" s="0" l="0"/>
                                      </p:by>
                                    </p:animClr>
                                    <p:animClr clrSpc="hsl" dir="cw">
                                      <p:cBhvr>
                                        <p:cTn id="86" dur="500" fill="hold"/>
                                        <p:tgtEl>
                                          <p:spTgt spid="4">
                                            <p:txEl>
                                              <p:pRg st="4" end="4"/>
                                            </p:txEl>
                                          </p:spTgt>
                                        </p:tgtEl>
                                        <p:attrNameLst>
                                          <p:attrName>stroke.color</p:attrName>
                                        </p:attrNameLst>
                                      </p:cBhvr>
                                      <p:by>
                                        <p:hsl h="7200000" s="0" l="0"/>
                                      </p:by>
                                    </p:animClr>
                                    <p:set>
                                      <p:cBhvr>
                                        <p:cTn id="87" dur="500" fill="hold"/>
                                        <p:tgtEl>
                                          <p:spTgt spid="4">
                                            <p:txEl>
                                              <p:pRg st="4" end="4"/>
                                            </p:txEl>
                                          </p:spTgt>
                                        </p:tgtEl>
                                        <p:attrNameLst>
                                          <p:attrName>fill.type</p:attrName>
                                        </p:attrNameLst>
                                      </p:cBhvr>
                                      <p:to>
                                        <p:strVal val="solid"/>
                                      </p:to>
                                    </p:set>
                                  </p:childTnLst>
                                </p:cTn>
                              </p:par>
                              <p:par>
                                <p:cTn id="88" presetID="21" presetClass="emph" presetSubtype="0" fill="hold" nodeType="withEffect">
                                  <p:stCondLst>
                                    <p:cond delay="0"/>
                                  </p:stCondLst>
                                  <p:childTnLst>
                                    <p:animClr clrSpc="hsl" dir="cw">
                                      <p:cBhvr override="childStyle">
                                        <p:cTn id="89" dur="500" fill="hold"/>
                                        <p:tgtEl>
                                          <p:spTgt spid="4">
                                            <p:txEl>
                                              <p:pRg st="5" end="5"/>
                                            </p:txEl>
                                          </p:spTgt>
                                        </p:tgtEl>
                                        <p:attrNameLst>
                                          <p:attrName>style.color</p:attrName>
                                        </p:attrNameLst>
                                      </p:cBhvr>
                                      <p:by>
                                        <p:hsl h="7200000" s="0" l="0"/>
                                      </p:by>
                                    </p:animClr>
                                    <p:animClr clrSpc="hsl" dir="cw">
                                      <p:cBhvr>
                                        <p:cTn id="90" dur="500" fill="hold"/>
                                        <p:tgtEl>
                                          <p:spTgt spid="4">
                                            <p:txEl>
                                              <p:pRg st="5" end="5"/>
                                            </p:txEl>
                                          </p:spTgt>
                                        </p:tgtEl>
                                        <p:attrNameLst>
                                          <p:attrName>fillcolor</p:attrName>
                                        </p:attrNameLst>
                                      </p:cBhvr>
                                      <p:by>
                                        <p:hsl h="7200000" s="0" l="0"/>
                                      </p:by>
                                    </p:animClr>
                                    <p:animClr clrSpc="hsl" dir="cw">
                                      <p:cBhvr>
                                        <p:cTn id="91" dur="500" fill="hold"/>
                                        <p:tgtEl>
                                          <p:spTgt spid="4">
                                            <p:txEl>
                                              <p:pRg st="5" end="5"/>
                                            </p:txEl>
                                          </p:spTgt>
                                        </p:tgtEl>
                                        <p:attrNameLst>
                                          <p:attrName>stroke.color</p:attrName>
                                        </p:attrNameLst>
                                      </p:cBhvr>
                                      <p:by>
                                        <p:hsl h="7200000" s="0" l="0"/>
                                      </p:by>
                                    </p:animClr>
                                    <p:set>
                                      <p:cBhvr>
                                        <p:cTn id="92" dur="500" fill="hold"/>
                                        <p:tgtEl>
                                          <p:spTgt spid="4">
                                            <p:txEl>
                                              <p:pRg st="5" end="5"/>
                                            </p:txEl>
                                          </p:spTgt>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500" fill="hold"/>
                                        <p:tgtEl>
                                          <p:spTgt spid="14"/>
                                        </p:tgtEl>
                                        <p:attrNameLst>
                                          <p:attrName>ppt_w</p:attrName>
                                        </p:attrNameLst>
                                      </p:cBhvr>
                                      <p:tavLst>
                                        <p:tav tm="0">
                                          <p:val>
                                            <p:fltVal val="0"/>
                                          </p:val>
                                        </p:tav>
                                        <p:tav tm="100000">
                                          <p:val>
                                            <p:strVal val="#ppt_w"/>
                                          </p:val>
                                        </p:tav>
                                      </p:tavLst>
                                    </p:anim>
                                    <p:anim calcmode="lin" valueType="num">
                                      <p:cBhvr>
                                        <p:cTn id="98" dur="500" fill="hold"/>
                                        <p:tgtEl>
                                          <p:spTgt spid="14"/>
                                        </p:tgtEl>
                                        <p:attrNameLst>
                                          <p:attrName>ppt_h</p:attrName>
                                        </p:attrNameLst>
                                      </p:cBhvr>
                                      <p:tavLst>
                                        <p:tav tm="0">
                                          <p:val>
                                            <p:fltVal val="0"/>
                                          </p:val>
                                        </p:tav>
                                        <p:tav tm="100000">
                                          <p:val>
                                            <p:strVal val="#ppt_h"/>
                                          </p:val>
                                        </p:tav>
                                      </p:tavLst>
                                    </p:anim>
                                    <p:animEffect transition="in" filter="fade">
                                      <p:cBhvr>
                                        <p:cTn id="99" dur="500"/>
                                        <p:tgtEl>
                                          <p:spTgt spid="14"/>
                                        </p:tgtEl>
                                      </p:cBhvr>
                                    </p:animEffect>
                                  </p:childTnLst>
                                </p:cTn>
                              </p:par>
                              <p:par>
                                <p:cTn id="100" presetID="53" presetClass="entr" presetSubtype="16" fill="hold" nodeType="withEffect">
                                  <p:stCondLst>
                                    <p:cond delay="0"/>
                                  </p:stCondLst>
                                  <p:childTnLst>
                                    <p:set>
                                      <p:cBhvr>
                                        <p:cTn id="101" dur="1" fill="hold">
                                          <p:stCondLst>
                                            <p:cond delay="0"/>
                                          </p:stCondLst>
                                        </p:cTn>
                                        <p:tgtEl>
                                          <p:spTgt spid="16"/>
                                        </p:tgtEl>
                                        <p:attrNameLst>
                                          <p:attrName>style.visibility</p:attrName>
                                        </p:attrNameLst>
                                      </p:cBhvr>
                                      <p:to>
                                        <p:strVal val="visible"/>
                                      </p:to>
                                    </p:set>
                                    <p:anim calcmode="lin" valueType="num">
                                      <p:cBhvr>
                                        <p:cTn id="102" dur="500" fill="hold"/>
                                        <p:tgtEl>
                                          <p:spTgt spid="16"/>
                                        </p:tgtEl>
                                        <p:attrNameLst>
                                          <p:attrName>ppt_w</p:attrName>
                                        </p:attrNameLst>
                                      </p:cBhvr>
                                      <p:tavLst>
                                        <p:tav tm="0">
                                          <p:val>
                                            <p:fltVal val="0"/>
                                          </p:val>
                                        </p:tav>
                                        <p:tav tm="100000">
                                          <p:val>
                                            <p:strVal val="#ppt_w"/>
                                          </p:val>
                                        </p:tav>
                                      </p:tavLst>
                                    </p:anim>
                                    <p:anim calcmode="lin" valueType="num">
                                      <p:cBhvr>
                                        <p:cTn id="103" dur="500" fill="hold"/>
                                        <p:tgtEl>
                                          <p:spTgt spid="16"/>
                                        </p:tgtEl>
                                        <p:attrNameLst>
                                          <p:attrName>ppt_h</p:attrName>
                                        </p:attrNameLst>
                                      </p:cBhvr>
                                      <p:tavLst>
                                        <p:tav tm="0">
                                          <p:val>
                                            <p:fltVal val="0"/>
                                          </p:val>
                                        </p:tav>
                                        <p:tav tm="100000">
                                          <p:val>
                                            <p:strVal val="#ppt_h"/>
                                          </p:val>
                                        </p:tav>
                                      </p:tavLst>
                                    </p:anim>
                                    <p:animEffect transition="in" filter="fade">
                                      <p:cBhvr>
                                        <p:cTn id="104" dur="500"/>
                                        <p:tgtEl>
                                          <p:spTgt spid="16"/>
                                        </p:tgtEl>
                                      </p:cBhvr>
                                    </p:animEffect>
                                  </p:childTnLst>
                                </p:cTn>
                              </p:par>
                              <p:par>
                                <p:cTn id="105" presetID="53" presetClass="entr" presetSubtype="16"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 calcmode="lin" valueType="num">
                                      <p:cBhvr>
                                        <p:cTn id="107" dur="500" fill="hold"/>
                                        <p:tgtEl>
                                          <p:spTgt spid="19"/>
                                        </p:tgtEl>
                                        <p:attrNameLst>
                                          <p:attrName>ppt_w</p:attrName>
                                        </p:attrNameLst>
                                      </p:cBhvr>
                                      <p:tavLst>
                                        <p:tav tm="0">
                                          <p:val>
                                            <p:fltVal val="0"/>
                                          </p:val>
                                        </p:tav>
                                        <p:tav tm="100000">
                                          <p:val>
                                            <p:strVal val="#ppt_w"/>
                                          </p:val>
                                        </p:tav>
                                      </p:tavLst>
                                    </p:anim>
                                    <p:anim calcmode="lin" valueType="num">
                                      <p:cBhvr>
                                        <p:cTn id="108" dur="500" fill="hold"/>
                                        <p:tgtEl>
                                          <p:spTgt spid="19"/>
                                        </p:tgtEl>
                                        <p:attrNameLst>
                                          <p:attrName>ppt_h</p:attrName>
                                        </p:attrNameLst>
                                      </p:cBhvr>
                                      <p:tavLst>
                                        <p:tav tm="0">
                                          <p:val>
                                            <p:fltVal val="0"/>
                                          </p:val>
                                        </p:tav>
                                        <p:tav tm="100000">
                                          <p:val>
                                            <p:strVal val="#ppt_h"/>
                                          </p:val>
                                        </p:tav>
                                      </p:tavLst>
                                    </p:anim>
                                    <p:animEffect transition="in" filter="fade">
                                      <p:cBhvr>
                                        <p:cTn id="109" dur="500"/>
                                        <p:tgtEl>
                                          <p:spTgt spid="19"/>
                                        </p:tgtEl>
                                      </p:cBhvr>
                                    </p:animEffect>
                                  </p:childTnLst>
                                </p:cTn>
                              </p:par>
                            </p:childTnLst>
                          </p:cTn>
                        </p:par>
                      </p:childTnLst>
                    </p:cTn>
                  </p:par>
                  <p:par>
                    <p:cTn id="110" fill="hold">
                      <p:stCondLst>
                        <p:cond delay="indefinite"/>
                      </p:stCondLst>
                      <p:childTnLst>
                        <p:par>
                          <p:cTn id="111" fill="hold">
                            <p:stCondLst>
                              <p:cond delay="0"/>
                            </p:stCondLst>
                            <p:childTnLst>
                              <p:par>
                                <p:cTn id="112" presetID="45" presetClass="entr" presetSubtype="0" fill="hold" grpId="0" nodeType="clickEffect">
                                  <p:stCondLst>
                                    <p:cond delay="0"/>
                                  </p:stCondLst>
                                  <p:childTnLst>
                                    <p:set>
                                      <p:cBhvr>
                                        <p:cTn id="113" dur="1" fill="hold">
                                          <p:stCondLst>
                                            <p:cond delay="0"/>
                                          </p:stCondLst>
                                        </p:cTn>
                                        <p:tgtEl>
                                          <p:spTgt spid="13"/>
                                        </p:tgtEl>
                                        <p:attrNameLst>
                                          <p:attrName>style.visibility</p:attrName>
                                        </p:attrNameLst>
                                      </p:cBhvr>
                                      <p:to>
                                        <p:strVal val="visible"/>
                                      </p:to>
                                    </p:set>
                                    <p:animEffect transition="in" filter="fade">
                                      <p:cBhvr>
                                        <p:cTn id="114" dur="2000"/>
                                        <p:tgtEl>
                                          <p:spTgt spid="13"/>
                                        </p:tgtEl>
                                      </p:cBhvr>
                                    </p:animEffect>
                                    <p:anim calcmode="lin" valueType="num">
                                      <p:cBhvr>
                                        <p:cTn id="115" dur="2000" fill="hold"/>
                                        <p:tgtEl>
                                          <p:spTgt spid="13"/>
                                        </p:tgtEl>
                                        <p:attrNameLst>
                                          <p:attrName>ppt_w</p:attrName>
                                        </p:attrNameLst>
                                      </p:cBhvr>
                                      <p:tavLst>
                                        <p:tav tm="0" fmla="#ppt_w*sin(2.5*pi*$)">
                                          <p:val>
                                            <p:fltVal val="0"/>
                                          </p:val>
                                        </p:tav>
                                        <p:tav tm="100000">
                                          <p:val>
                                            <p:fltVal val="1"/>
                                          </p:val>
                                        </p:tav>
                                      </p:tavLst>
                                    </p:anim>
                                    <p:anim calcmode="lin" valueType="num">
                                      <p:cBhvr>
                                        <p:cTn id="116"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044" y="2171026"/>
            <a:ext cx="8568952" cy="4293483"/>
          </a:xfrm>
          <a:prstGeom prst="rect">
            <a:avLst/>
          </a:prstGeom>
          <a:noFill/>
        </p:spPr>
        <p:txBody>
          <a:bodyPr wrap="square" rtlCol="0">
            <a:spAutoFit/>
          </a:bodyPr>
          <a:lstStyle/>
          <a:p>
            <a:pPr>
              <a:lnSpc>
                <a:spcPct val="150000"/>
              </a:lnSpc>
              <a:spcBef>
                <a:spcPts val="600"/>
              </a:spcBef>
              <a:spcAft>
                <a:spcPts val="600"/>
              </a:spcAft>
            </a:pPr>
            <a:r>
              <a:rPr lang="zh-CN" altLang="en-US" sz="2800" dirty="0"/>
              <a:t>第一步：</a:t>
            </a:r>
            <a:r>
              <a:rPr lang="zh-CN" altLang="en-US" sz="2800" b="1" dirty="0"/>
              <a:t>定级（包括评审与审批。 ）</a:t>
            </a:r>
            <a:endParaRPr lang="en-US" altLang="zh-CN" sz="2800" b="1" dirty="0"/>
          </a:p>
          <a:p>
            <a:pPr>
              <a:lnSpc>
                <a:spcPct val="150000"/>
              </a:lnSpc>
              <a:spcBef>
                <a:spcPts val="600"/>
              </a:spcBef>
              <a:spcAft>
                <a:spcPts val="600"/>
              </a:spcAft>
            </a:pPr>
            <a:r>
              <a:rPr lang="zh-CN" altLang="en-US" sz="2800" dirty="0"/>
              <a:t>第二步：</a:t>
            </a:r>
            <a:r>
              <a:rPr lang="zh-CN" altLang="en-US" sz="2800" b="1" dirty="0"/>
              <a:t>备案（二级以上信息系统）</a:t>
            </a:r>
            <a:endParaRPr lang="en-US" altLang="zh-CN" sz="2800" b="1" dirty="0"/>
          </a:p>
          <a:p>
            <a:pPr>
              <a:lnSpc>
                <a:spcPct val="150000"/>
              </a:lnSpc>
              <a:spcBef>
                <a:spcPts val="600"/>
              </a:spcBef>
              <a:spcAft>
                <a:spcPts val="600"/>
              </a:spcAft>
            </a:pPr>
            <a:r>
              <a:rPr lang="zh-CN" altLang="en-US" sz="2800" dirty="0"/>
              <a:t>第三步：</a:t>
            </a:r>
            <a:r>
              <a:rPr lang="zh-CN" altLang="en-US" sz="2800" b="1" dirty="0"/>
              <a:t>建设</a:t>
            </a:r>
            <a:r>
              <a:rPr lang="en-US" altLang="zh-CN" sz="2800" b="1" dirty="0"/>
              <a:t>/</a:t>
            </a:r>
            <a:r>
              <a:rPr lang="zh-CN" altLang="en-US" sz="2800" b="1" dirty="0"/>
              <a:t>整改（按条件选择产品）</a:t>
            </a:r>
            <a:endParaRPr lang="en-US" altLang="zh-CN" sz="2800" b="1" dirty="0"/>
          </a:p>
          <a:p>
            <a:pPr>
              <a:lnSpc>
                <a:spcPct val="150000"/>
              </a:lnSpc>
              <a:spcBef>
                <a:spcPts val="600"/>
              </a:spcBef>
              <a:spcAft>
                <a:spcPts val="600"/>
              </a:spcAft>
            </a:pPr>
            <a:r>
              <a:rPr lang="zh-CN" altLang="en-US" sz="2800" dirty="0"/>
              <a:t>第四步：</a:t>
            </a:r>
            <a:r>
              <a:rPr lang="zh-CN" altLang="en-US" sz="2800" b="1" dirty="0">
                <a:solidFill>
                  <a:srgbClr val="FF0000"/>
                </a:solidFill>
                <a:latin typeface="+mj-ea"/>
              </a:rPr>
              <a:t>等级测评（按条件选择测评机构）</a:t>
            </a:r>
            <a:endParaRPr lang="en-US" altLang="zh-CN" sz="2800" b="1" dirty="0">
              <a:solidFill>
                <a:srgbClr val="FF0000"/>
              </a:solidFill>
              <a:latin typeface="+mj-ea"/>
            </a:endParaRPr>
          </a:p>
          <a:p>
            <a:pPr>
              <a:lnSpc>
                <a:spcPct val="150000"/>
              </a:lnSpc>
              <a:spcBef>
                <a:spcPts val="600"/>
              </a:spcBef>
              <a:spcAft>
                <a:spcPts val="600"/>
              </a:spcAft>
            </a:pPr>
            <a:r>
              <a:rPr lang="zh-CN" altLang="en-US" sz="2800" dirty="0"/>
              <a:t>第五步：</a:t>
            </a:r>
            <a:r>
              <a:rPr lang="zh-CN" altLang="en-US" sz="2800" b="1" dirty="0">
                <a:latin typeface="+mj-ea"/>
              </a:rPr>
              <a:t>监督管理（</a:t>
            </a:r>
            <a:r>
              <a:rPr lang="zh-CN" altLang="en-US" sz="2800" b="1" dirty="0"/>
              <a:t>监管部门定期开展监督检查</a:t>
            </a:r>
            <a:r>
              <a:rPr lang="zh-CN" altLang="en-US" sz="2800" b="1" dirty="0">
                <a:latin typeface="+mj-ea"/>
              </a:rPr>
              <a:t>）</a:t>
            </a:r>
          </a:p>
          <a:p>
            <a:endParaRPr lang="zh-CN" altLang="en-US" dirty="0"/>
          </a:p>
        </p:txBody>
      </p:sp>
      <p:sp>
        <p:nvSpPr>
          <p:cNvPr id="5"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等级测评</a:t>
            </a:r>
            <a:endParaRPr lang="zh-CN" altLang="en-US" sz="3600" dirty="0"/>
          </a:p>
        </p:txBody>
      </p:sp>
    </p:spTree>
    <p:extLst>
      <p:ext uri="{BB962C8B-B14F-4D97-AF65-F5344CB8AC3E}">
        <p14:creationId xmlns:p14="http://schemas.microsoft.com/office/powerpoint/2010/main" val="734787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5" name="标题 1"/>
          <p:cNvSpPr txBox="1">
            <a:spLocks/>
          </p:cNvSpPr>
          <p:nvPr/>
        </p:nvSpPr>
        <p:spPr>
          <a:xfrm>
            <a:off x="457200" y="338328"/>
            <a:ext cx="8229600" cy="1252728"/>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等级测评</a:t>
            </a:r>
            <a:endParaRPr lang="zh-CN" altLang="en-US" sz="3600" dirty="0"/>
          </a:p>
        </p:txBody>
      </p:sp>
      <p:grpSp>
        <p:nvGrpSpPr>
          <p:cNvPr id="67" name="组合 36"/>
          <p:cNvGrpSpPr>
            <a:grpSpLocks/>
          </p:cNvGrpSpPr>
          <p:nvPr/>
        </p:nvGrpSpPr>
        <p:grpSpPr bwMode="auto">
          <a:xfrm>
            <a:off x="314325" y="1695450"/>
            <a:ext cx="8186738" cy="3857625"/>
            <a:chOff x="528638" y="2238375"/>
            <a:chExt cx="8186737" cy="3857625"/>
          </a:xfrm>
        </p:grpSpPr>
        <p:sp>
          <p:nvSpPr>
            <p:cNvPr id="69" name="Oval 3"/>
            <p:cNvSpPr>
              <a:spLocks noChangeArrowheads="1"/>
            </p:cNvSpPr>
            <p:nvPr/>
          </p:nvSpPr>
          <p:spPr bwMode="auto">
            <a:xfrm>
              <a:off x="7061200" y="4230688"/>
              <a:ext cx="1368425" cy="722312"/>
            </a:xfrm>
            <a:prstGeom prst="ellipse">
              <a:avLst/>
            </a:prstGeom>
            <a:solidFill>
              <a:srgbClr val="FF6600"/>
            </a:solidFill>
            <a:ln w="9525">
              <a:solidFill>
                <a:schemeClr val="tx1"/>
              </a:solidFill>
              <a:round/>
              <a:headEnd/>
              <a:tailEnd/>
            </a:ln>
          </p:spPr>
          <p:txBody>
            <a:bodyPr wrap="none" anchor="ctr"/>
            <a:lstStyle/>
            <a:p>
              <a:r>
                <a:rPr lang="zh-CN" altLang="en-US"/>
                <a:t>带病运行</a:t>
              </a:r>
            </a:p>
          </p:txBody>
        </p:sp>
        <p:sp>
          <p:nvSpPr>
            <p:cNvPr id="70" name="Oval 4"/>
            <p:cNvSpPr>
              <a:spLocks noChangeArrowheads="1"/>
            </p:cNvSpPr>
            <p:nvPr/>
          </p:nvSpPr>
          <p:spPr bwMode="auto">
            <a:xfrm>
              <a:off x="528638" y="3735388"/>
              <a:ext cx="1379537" cy="720725"/>
            </a:xfrm>
            <a:prstGeom prst="ellipse">
              <a:avLst/>
            </a:prstGeom>
            <a:solidFill>
              <a:schemeClr val="accent1"/>
            </a:solidFill>
            <a:ln w="9525">
              <a:solidFill>
                <a:schemeClr val="tx1"/>
              </a:solidFill>
              <a:round/>
              <a:headEnd/>
              <a:tailEnd/>
            </a:ln>
          </p:spPr>
          <p:txBody>
            <a:bodyPr wrap="none" anchor="ctr"/>
            <a:lstStyle/>
            <a:p>
              <a:pPr algn="ctr"/>
              <a:r>
                <a:rPr lang="zh-CN" altLang="en-US" sz="1400"/>
                <a:t>某级</a:t>
              </a:r>
            </a:p>
            <a:p>
              <a:pPr algn="ctr"/>
              <a:r>
                <a:rPr lang="zh-CN" altLang="en-US" sz="1400"/>
                <a:t>信息系统</a:t>
              </a:r>
            </a:p>
          </p:txBody>
        </p:sp>
        <p:sp>
          <p:nvSpPr>
            <p:cNvPr id="71" name="Oval 5"/>
            <p:cNvSpPr>
              <a:spLocks noChangeArrowheads="1"/>
            </p:cNvSpPr>
            <p:nvPr/>
          </p:nvSpPr>
          <p:spPr bwMode="auto">
            <a:xfrm>
              <a:off x="2786063" y="3810000"/>
              <a:ext cx="1008062" cy="574675"/>
            </a:xfrm>
            <a:prstGeom prst="ellipse">
              <a:avLst/>
            </a:prstGeom>
            <a:solidFill>
              <a:schemeClr val="accent1"/>
            </a:solidFill>
            <a:ln w="9525">
              <a:solidFill>
                <a:schemeClr val="tx1"/>
              </a:solidFill>
              <a:round/>
              <a:headEnd/>
              <a:tailEnd/>
            </a:ln>
          </p:spPr>
          <p:txBody>
            <a:bodyPr wrap="none" anchor="ctr"/>
            <a:lstStyle/>
            <a:p>
              <a:pPr algn="ctr"/>
              <a:r>
                <a:rPr lang="zh-CN" altLang="en-US" sz="1400"/>
                <a:t>基本保护</a:t>
              </a:r>
            </a:p>
          </p:txBody>
        </p:sp>
        <p:cxnSp>
          <p:nvCxnSpPr>
            <p:cNvPr id="73" name="AutoShape 6"/>
            <p:cNvCxnSpPr>
              <a:cxnSpLocks noChangeShapeType="1"/>
              <a:stCxn id="70" idx="6"/>
              <a:endCxn id="71" idx="2"/>
            </p:cNvCxnSpPr>
            <p:nvPr/>
          </p:nvCxnSpPr>
          <p:spPr bwMode="auto">
            <a:xfrm>
              <a:off x="1908175" y="4095750"/>
              <a:ext cx="877888"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4" name="Rectangle 7"/>
            <p:cNvSpPr>
              <a:spLocks noChangeArrowheads="1"/>
            </p:cNvSpPr>
            <p:nvPr/>
          </p:nvSpPr>
          <p:spPr bwMode="auto">
            <a:xfrm>
              <a:off x="1071563" y="4816475"/>
              <a:ext cx="207168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a:t>标准</a:t>
              </a:r>
              <a:r>
                <a:rPr lang="en-US" altLang="zh-CN"/>
                <a:t>《</a:t>
              </a:r>
              <a:r>
                <a:rPr lang="zh-CN" altLang="en-US"/>
                <a:t>定级指南</a:t>
              </a:r>
              <a:r>
                <a:rPr lang="en-US" altLang="zh-CN"/>
                <a:t>》</a:t>
              </a:r>
            </a:p>
            <a:p>
              <a:r>
                <a:rPr lang="en-US" altLang="zh-CN"/>
                <a:t>GB/T 22240-2008</a:t>
              </a:r>
            </a:p>
          </p:txBody>
        </p:sp>
        <p:cxnSp>
          <p:nvCxnSpPr>
            <p:cNvPr id="75" name="AutoShape 8"/>
            <p:cNvCxnSpPr>
              <a:cxnSpLocks noChangeShapeType="1"/>
              <a:stCxn id="71" idx="6"/>
              <a:endCxn id="85" idx="1"/>
            </p:cNvCxnSpPr>
            <p:nvPr/>
          </p:nvCxnSpPr>
          <p:spPr bwMode="auto">
            <a:xfrm flipV="1">
              <a:off x="3794125" y="4095750"/>
              <a:ext cx="134938" cy="158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76" name="Rectangle 11"/>
            <p:cNvSpPr>
              <a:spLocks noChangeArrowheads="1"/>
            </p:cNvSpPr>
            <p:nvPr/>
          </p:nvSpPr>
          <p:spPr bwMode="auto">
            <a:xfrm>
              <a:off x="2484438" y="5535613"/>
              <a:ext cx="186213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a:t>标准</a:t>
              </a:r>
              <a:r>
                <a:rPr lang="en-US" altLang="zh-CN"/>
                <a:t>《</a:t>
              </a:r>
              <a:r>
                <a:rPr lang="zh-CN" altLang="en-US"/>
                <a:t>基本要求</a:t>
              </a:r>
              <a:r>
                <a:rPr lang="en-US" altLang="zh-CN"/>
                <a:t>》</a:t>
              </a:r>
            </a:p>
            <a:p>
              <a:r>
                <a:rPr lang="en-US" altLang="zh-CN"/>
                <a:t>GB/T 22239-2008</a:t>
              </a:r>
            </a:p>
          </p:txBody>
        </p:sp>
        <p:sp>
          <p:nvSpPr>
            <p:cNvPr id="78" name="AutoShape 12"/>
            <p:cNvSpPr>
              <a:spLocks noChangeArrowheads="1"/>
            </p:cNvSpPr>
            <p:nvPr/>
          </p:nvSpPr>
          <p:spPr bwMode="auto">
            <a:xfrm>
              <a:off x="3214688" y="4600575"/>
              <a:ext cx="144462" cy="792163"/>
            </a:xfrm>
            <a:prstGeom prst="upArrow">
              <a:avLst>
                <a:gd name="adj1" fmla="val 50000"/>
                <a:gd name="adj2" fmla="val 137088"/>
              </a:avLst>
            </a:prstGeom>
            <a:solidFill>
              <a:srgbClr val="FFCC66"/>
            </a:solidFill>
            <a:ln w="12700" algn="ctr">
              <a:solidFill>
                <a:schemeClr val="tx1"/>
              </a:solidFill>
              <a:miter lim="800000"/>
              <a:headEnd/>
              <a:tailEnd/>
            </a:ln>
          </p:spPr>
          <p:txBody>
            <a:bodyPr wrap="none" lIns="90488" tIns="44450" rIns="90488" bIns="44450" anchor="ctr">
              <a:spAutoFit/>
            </a:bodyPr>
            <a:lstStyle/>
            <a:p>
              <a:endParaRPr lang="zh-CN" altLang="en-US"/>
            </a:p>
          </p:txBody>
        </p:sp>
        <p:sp>
          <p:nvSpPr>
            <p:cNvPr id="79" name="Rectangle 13"/>
            <p:cNvSpPr>
              <a:spLocks noChangeArrowheads="1"/>
            </p:cNvSpPr>
            <p:nvPr/>
          </p:nvSpPr>
          <p:spPr bwMode="auto">
            <a:xfrm>
              <a:off x="4275138" y="2595563"/>
              <a:ext cx="13684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a:t>第二次测评</a:t>
              </a:r>
              <a:endParaRPr lang="en-US" altLang="zh-CN"/>
            </a:p>
            <a:p>
              <a:r>
                <a:rPr lang="en-US" altLang="zh-CN"/>
                <a:t>(</a:t>
              </a:r>
              <a:r>
                <a:rPr lang="zh-CN" altLang="en-US"/>
                <a:t>符合性测评</a:t>
              </a:r>
              <a:r>
                <a:rPr lang="en-US" altLang="zh-CN"/>
                <a:t>)</a:t>
              </a:r>
              <a:endParaRPr lang="zh-CN" altLang="en-US"/>
            </a:p>
          </p:txBody>
        </p:sp>
        <p:sp>
          <p:nvSpPr>
            <p:cNvPr id="80" name="Oval 15"/>
            <p:cNvSpPr>
              <a:spLocks noChangeArrowheads="1"/>
            </p:cNvSpPr>
            <p:nvPr/>
          </p:nvSpPr>
          <p:spPr bwMode="auto">
            <a:xfrm>
              <a:off x="6357938" y="3095625"/>
              <a:ext cx="1285875" cy="863600"/>
            </a:xfrm>
            <a:prstGeom prst="ellipse">
              <a:avLst/>
            </a:prstGeom>
            <a:solidFill>
              <a:srgbClr val="FF0000"/>
            </a:solidFill>
            <a:ln w="9525">
              <a:solidFill>
                <a:schemeClr val="tx1"/>
              </a:solidFill>
              <a:round/>
              <a:headEnd/>
              <a:tailEnd/>
            </a:ln>
          </p:spPr>
          <p:txBody>
            <a:bodyPr wrap="none" anchor="ctr"/>
            <a:lstStyle/>
            <a:p>
              <a:pPr algn="ctr"/>
              <a:r>
                <a:rPr lang="zh-CN" altLang="en-US" sz="1400"/>
                <a:t>达到基本的</a:t>
              </a:r>
            </a:p>
            <a:p>
              <a:pPr algn="ctr"/>
              <a:r>
                <a:rPr lang="zh-CN" altLang="en-US" sz="1600"/>
                <a:t>安全保护</a:t>
              </a:r>
            </a:p>
          </p:txBody>
        </p:sp>
        <p:sp>
          <p:nvSpPr>
            <p:cNvPr id="81" name="Oval 18"/>
            <p:cNvSpPr>
              <a:spLocks noChangeArrowheads="1"/>
            </p:cNvSpPr>
            <p:nvPr/>
          </p:nvSpPr>
          <p:spPr bwMode="auto">
            <a:xfrm>
              <a:off x="5286375" y="5375275"/>
              <a:ext cx="1727200" cy="720725"/>
            </a:xfrm>
            <a:prstGeom prst="ellipse">
              <a:avLst/>
            </a:prstGeom>
            <a:solidFill>
              <a:schemeClr val="accent1"/>
            </a:solidFill>
            <a:ln w="9525">
              <a:solidFill>
                <a:schemeClr val="tx1"/>
              </a:solidFill>
              <a:round/>
              <a:headEnd/>
              <a:tailEnd/>
            </a:ln>
          </p:spPr>
          <p:txBody>
            <a:bodyPr wrap="none" anchor="ctr"/>
            <a:lstStyle/>
            <a:p>
              <a:r>
                <a:rPr lang="zh-CN" altLang="en-US"/>
                <a:t>风险分析</a:t>
              </a:r>
            </a:p>
          </p:txBody>
        </p:sp>
        <p:sp>
          <p:nvSpPr>
            <p:cNvPr id="82" name="Rectangle 21"/>
            <p:cNvSpPr>
              <a:spLocks noChangeArrowheads="1"/>
            </p:cNvSpPr>
            <p:nvPr/>
          </p:nvSpPr>
          <p:spPr bwMode="auto">
            <a:xfrm>
              <a:off x="2051050" y="3879850"/>
              <a:ext cx="592138" cy="431800"/>
            </a:xfrm>
            <a:prstGeom prst="rect">
              <a:avLst/>
            </a:prstGeom>
            <a:solidFill>
              <a:schemeClr val="bg1"/>
            </a:solidFill>
            <a:ln w="9525" algn="ctr">
              <a:solidFill>
                <a:srgbClr val="000000"/>
              </a:solidFill>
              <a:miter lim="800000"/>
              <a:headEnd/>
              <a:tailEnd/>
            </a:ln>
          </p:spPr>
          <p:txBody>
            <a:bodyPr wrap="none" anchor="ctr"/>
            <a:lstStyle/>
            <a:p>
              <a:r>
                <a:rPr lang="zh-CN" altLang="en-US"/>
                <a:t>定级</a:t>
              </a:r>
            </a:p>
          </p:txBody>
        </p:sp>
        <p:sp>
          <p:nvSpPr>
            <p:cNvPr id="84" name="AutoShape 22"/>
            <p:cNvSpPr>
              <a:spLocks noChangeArrowheads="1"/>
            </p:cNvSpPr>
            <p:nvPr/>
          </p:nvSpPr>
          <p:spPr bwMode="auto">
            <a:xfrm>
              <a:off x="2339975" y="4384675"/>
              <a:ext cx="144463" cy="360363"/>
            </a:xfrm>
            <a:prstGeom prst="upArrow">
              <a:avLst>
                <a:gd name="adj1" fmla="val 50000"/>
                <a:gd name="adj2" fmla="val 62363"/>
              </a:avLst>
            </a:prstGeom>
            <a:solidFill>
              <a:srgbClr val="FFCC66"/>
            </a:solidFill>
            <a:ln w="12700" algn="ctr">
              <a:solidFill>
                <a:schemeClr val="tx1"/>
              </a:solidFill>
              <a:miter lim="800000"/>
              <a:headEnd/>
              <a:tailEnd/>
            </a:ln>
          </p:spPr>
          <p:txBody>
            <a:bodyPr lIns="90488" tIns="44450" rIns="90488" bIns="44450" anchor="ctr">
              <a:spAutoFit/>
            </a:bodyPr>
            <a:lstStyle/>
            <a:p>
              <a:endParaRPr lang="zh-CN" altLang="en-US"/>
            </a:p>
          </p:txBody>
        </p:sp>
        <p:sp>
          <p:nvSpPr>
            <p:cNvPr id="85" name="Rectangle 23"/>
            <p:cNvSpPr>
              <a:spLocks noChangeArrowheads="1"/>
            </p:cNvSpPr>
            <p:nvPr/>
          </p:nvSpPr>
          <p:spPr bwMode="auto">
            <a:xfrm>
              <a:off x="3929063" y="3879850"/>
              <a:ext cx="571500" cy="431800"/>
            </a:xfrm>
            <a:prstGeom prst="rect">
              <a:avLst/>
            </a:prstGeom>
            <a:solidFill>
              <a:schemeClr val="bg1"/>
            </a:solidFill>
            <a:ln w="9525" algn="ctr">
              <a:solidFill>
                <a:srgbClr val="000000"/>
              </a:solidFill>
              <a:miter lim="800000"/>
              <a:headEnd/>
              <a:tailEnd/>
            </a:ln>
          </p:spPr>
          <p:txBody>
            <a:bodyPr wrap="none" anchor="ctr"/>
            <a:lstStyle/>
            <a:p>
              <a:r>
                <a:rPr lang="zh-CN" altLang="en-US"/>
                <a:t>整改</a:t>
              </a:r>
            </a:p>
          </p:txBody>
        </p:sp>
        <p:cxnSp>
          <p:nvCxnSpPr>
            <p:cNvPr id="86" name="AutoShape 26"/>
            <p:cNvCxnSpPr>
              <a:cxnSpLocks noChangeShapeType="1"/>
              <a:stCxn id="85" idx="3"/>
              <a:endCxn id="90" idx="1"/>
            </p:cNvCxnSpPr>
            <p:nvPr/>
          </p:nvCxnSpPr>
          <p:spPr bwMode="auto">
            <a:xfrm>
              <a:off x="4500563" y="4095750"/>
              <a:ext cx="142875" cy="158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87" name="Rectangle 27"/>
            <p:cNvSpPr>
              <a:spLocks noChangeArrowheads="1"/>
            </p:cNvSpPr>
            <p:nvPr/>
          </p:nvSpPr>
          <p:spPr bwMode="auto">
            <a:xfrm>
              <a:off x="5500688" y="4381500"/>
              <a:ext cx="1285875" cy="431800"/>
            </a:xfrm>
            <a:prstGeom prst="rect">
              <a:avLst/>
            </a:prstGeom>
            <a:solidFill>
              <a:schemeClr val="bg1"/>
            </a:solidFill>
            <a:ln w="9525" algn="ctr">
              <a:solidFill>
                <a:srgbClr val="000000"/>
              </a:solidFill>
              <a:miter lim="800000"/>
              <a:headEnd/>
              <a:tailEnd/>
            </a:ln>
          </p:spPr>
          <p:txBody>
            <a:bodyPr wrap="none" anchor="ctr"/>
            <a:lstStyle/>
            <a:p>
              <a:r>
                <a:rPr lang="zh-CN" altLang="en-US"/>
                <a:t>存在缺陷项</a:t>
              </a:r>
            </a:p>
          </p:txBody>
        </p:sp>
        <p:sp>
          <p:nvSpPr>
            <p:cNvPr id="88" name="AutoShape 28"/>
            <p:cNvSpPr>
              <a:spLocks noChangeArrowheads="1"/>
            </p:cNvSpPr>
            <p:nvPr/>
          </p:nvSpPr>
          <p:spPr bwMode="auto">
            <a:xfrm>
              <a:off x="3214688" y="3016250"/>
              <a:ext cx="144462" cy="574675"/>
            </a:xfrm>
            <a:prstGeom prst="downArrow">
              <a:avLst>
                <a:gd name="adj1" fmla="val 50000"/>
                <a:gd name="adj2" fmla="val 99451"/>
              </a:avLst>
            </a:prstGeom>
            <a:solidFill>
              <a:srgbClr val="FFCC66"/>
            </a:solidFill>
            <a:ln w="12700" algn="ctr">
              <a:solidFill>
                <a:schemeClr val="tx1"/>
              </a:solidFill>
              <a:miter lim="800000"/>
              <a:headEnd/>
              <a:tailEnd/>
            </a:ln>
          </p:spPr>
          <p:txBody>
            <a:bodyPr lIns="90488" tIns="44450" rIns="90488" bIns="44450" anchor="ctr">
              <a:spAutoFit/>
            </a:bodyPr>
            <a:lstStyle/>
            <a:p>
              <a:endParaRPr lang="zh-CN" altLang="en-US"/>
            </a:p>
          </p:txBody>
        </p:sp>
        <p:sp>
          <p:nvSpPr>
            <p:cNvPr id="89" name="Rectangle 29"/>
            <p:cNvSpPr>
              <a:spLocks noChangeArrowheads="1"/>
            </p:cNvSpPr>
            <p:nvPr/>
          </p:nvSpPr>
          <p:spPr bwMode="auto">
            <a:xfrm>
              <a:off x="2571750" y="2584450"/>
              <a:ext cx="13684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a:t>第一次测评</a:t>
              </a:r>
              <a:endParaRPr lang="en-US" altLang="zh-CN"/>
            </a:p>
            <a:p>
              <a:r>
                <a:rPr lang="en-US" altLang="zh-CN"/>
                <a:t>(</a:t>
              </a:r>
              <a:r>
                <a:rPr lang="zh-CN" altLang="en-US"/>
                <a:t>现状测评</a:t>
              </a:r>
              <a:r>
                <a:rPr lang="en-US" altLang="zh-CN"/>
                <a:t>)</a:t>
              </a:r>
              <a:endParaRPr lang="zh-CN" altLang="en-US"/>
            </a:p>
          </p:txBody>
        </p:sp>
        <p:sp>
          <p:nvSpPr>
            <p:cNvPr id="90" name="Rectangle 23"/>
            <p:cNvSpPr>
              <a:spLocks noChangeArrowheads="1"/>
            </p:cNvSpPr>
            <p:nvPr/>
          </p:nvSpPr>
          <p:spPr bwMode="auto">
            <a:xfrm>
              <a:off x="4643438" y="3881438"/>
              <a:ext cx="571500" cy="431800"/>
            </a:xfrm>
            <a:prstGeom prst="rect">
              <a:avLst/>
            </a:prstGeom>
            <a:solidFill>
              <a:schemeClr val="bg1"/>
            </a:solidFill>
            <a:ln w="9525" algn="ctr">
              <a:solidFill>
                <a:srgbClr val="000000"/>
              </a:solidFill>
              <a:miter lim="800000"/>
              <a:headEnd/>
              <a:tailEnd/>
            </a:ln>
          </p:spPr>
          <p:txBody>
            <a:bodyPr wrap="none" anchor="ctr"/>
            <a:lstStyle/>
            <a:p>
              <a:r>
                <a:rPr lang="zh-CN" altLang="en-US"/>
                <a:t>测评</a:t>
              </a:r>
            </a:p>
          </p:txBody>
        </p:sp>
        <p:cxnSp>
          <p:nvCxnSpPr>
            <p:cNvPr id="91" name="AutoShape 26"/>
            <p:cNvCxnSpPr>
              <a:cxnSpLocks noChangeShapeType="1"/>
              <a:stCxn id="90" idx="3"/>
              <a:endCxn id="92" idx="1"/>
            </p:cNvCxnSpPr>
            <p:nvPr/>
          </p:nvCxnSpPr>
          <p:spPr bwMode="auto">
            <a:xfrm flipV="1">
              <a:off x="5214938" y="3525838"/>
              <a:ext cx="285750" cy="5715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2" name="Rectangle 23"/>
            <p:cNvSpPr>
              <a:spLocks noChangeArrowheads="1"/>
            </p:cNvSpPr>
            <p:nvPr/>
          </p:nvSpPr>
          <p:spPr bwMode="auto">
            <a:xfrm>
              <a:off x="5500688" y="3309938"/>
              <a:ext cx="571500" cy="431800"/>
            </a:xfrm>
            <a:prstGeom prst="rect">
              <a:avLst/>
            </a:prstGeom>
            <a:solidFill>
              <a:schemeClr val="bg1"/>
            </a:solidFill>
            <a:ln w="9525" algn="ctr">
              <a:solidFill>
                <a:srgbClr val="000000"/>
              </a:solidFill>
              <a:miter lim="800000"/>
              <a:headEnd/>
              <a:tailEnd/>
            </a:ln>
          </p:spPr>
          <p:txBody>
            <a:bodyPr wrap="none" anchor="ctr"/>
            <a:lstStyle/>
            <a:p>
              <a:r>
                <a:rPr lang="zh-CN" altLang="en-US"/>
                <a:t>合格</a:t>
              </a:r>
            </a:p>
          </p:txBody>
        </p:sp>
        <p:cxnSp>
          <p:nvCxnSpPr>
            <p:cNvPr id="93" name="AutoShape 26"/>
            <p:cNvCxnSpPr>
              <a:cxnSpLocks noChangeShapeType="1"/>
              <a:stCxn id="90" idx="3"/>
              <a:endCxn id="87" idx="1"/>
            </p:cNvCxnSpPr>
            <p:nvPr/>
          </p:nvCxnSpPr>
          <p:spPr bwMode="auto">
            <a:xfrm>
              <a:off x="5214938" y="4097338"/>
              <a:ext cx="285750" cy="500062"/>
            </a:xfrm>
            <a:prstGeom prst="straightConnector1">
              <a:avLst/>
            </a:prstGeom>
            <a:noFill/>
            <a:ln w="9525">
              <a:solidFill>
                <a:schemeClr val="tx2"/>
              </a:solidFill>
              <a:round/>
              <a:headEnd/>
              <a:tailEnd/>
            </a:ln>
            <a:extLst>
              <a:ext uri="{909E8E84-426E-40DD-AFC4-6F175D3DCCD1}">
                <a14:hiddenFill xmlns:a14="http://schemas.microsoft.com/office/drawing/2010/main">
                  <a:noFill/>
                </a14:hiddenFill>
              </a:ext>
            </a:extLst>
          </p:spPr>
        </p:cxnSp>
        <p:cxnSp>
          <p:nvCxnSpPr>
            <p:cNvPr id="94" name="AutoShape 26"/>
            <p:cNvCxnSpPr>
              <a:cxnSpLocks noChangeShapeType="1"/>
              <a:stCxn id="92" idx="3"/>
              <a:endCxn id="80" idx="2"/>
            </p:cNvCxnSpPr>
            <p:nvPr/>
          </p:nvCxnSpPr>
          <p:spPr bwMode="auto">
            <a:xfrm>
              <a:off x="6072188" y="3525838"/>
              <a:ext cx="285750" cy="1587"/>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5" name="AutoShape 28"/>
            <p:cNvSpPr>
              <a:spLocks noChangeArrowheads="1"/>
            </p:cNvSpPr>
            <p:nvPr/>
          </p:nvSpPr>
          <p:spPr bwMode="auto">
            <a:xfrm>
              <a:off x="4786313" y="3024188"/>
              <a:ext cx="144462" cy="574675"/>
            </a:xfrm>
            <a:prstGeom prst="downArrow">
              <a:avLst>
                <a:gd name="adj1" fmla="val 50000"/>
                <a:gd name="adj2" fmla="val 99451"/>
              </a:avLst>
            </a:prstGeom>
            <a:solidFill>
              <a:srgbClr val="FFCC66"/>
            </a:solidFill>
            <a:ln w="12700" algn="ctr">
              <a:solidFill>
                <a:schemeClr val="tx1"/>
              </a:solidFill>
              <a:miter lim="800000"/>
              <a:headEnd/>
              <a:tailEnd/>
            </a:ln>
          </p:spPr>
          <p:txBody>
            <a:bodyPr lIns="90488" tIns="44450" rIns="90488" bIns="44450" anchor="ctr">
              <a:spAutoFit/>
            </a:bodyPr>
            <a:lstStyle/>
            <a:p>
              <a:endParaRPr lang="zh-CN" altLang="en-US"/>
            </a:p>
          </p:txBody>
        </p:sp>
        <p:sp>
          <p:nvSpPr>
            <p:cNvPr id="96" name="AutoShape 22"/>
            <p:cNvSpPr>
              <a:spLocks noChangeArrowheads="1"/>
            </p:cNvSpPr>
            <p:nvPr/>
          </p:nvSpPr>
          <p:spPr bwMode="auto">
            <a:xfrm>
              <a:off x="6070600" y="4878388"/>
              <a:ext cx="144463" cy="360362"/>
            </a:xfrm>
            <a:prstGeom prst="upArrow">
              <a:avLst>
                <a:gd name="adj1" fmla="val 50000"/>
                <a:gd name="adj2" fmla="val 62362"/>
              </a:avLst>
            </a:prstGeom>
            <a:solidFill>
              <a:srgbClr val="FFCC66"/>
            </a:solidFill>
            <a:ln w="12700" algn="ctr">
              <a:solidFill>
                <a:schemeClr val="tx1"/>
              </a:solidFill>
              <a:miter lim="800000"/>
              <a:headEnd/>
              <a:tailEnd/>
            </a:ln>
          </p:spPr>
          <p:txBody>
            <a:bodyPr lIns="90488" tIns="44450" rIns="90488" bIns="44450" anchor="ctr">
              <a:spAutoFit/>
            </a:bodyPr>
            <a:lstStyle/>
            <a:p>
              <a:endParaRPr lang="zh-CN" altLang="en-US"/>
            </a:p>
          </p:txBody>
        </p:sp>
        <p:cxnSp>
          <p:nvCxnSpPr>
            <p:cNvPr id="97" name="AutoShape 26"/>
            <p:cNvCxnSpPr>
              <a:cxnSpLocks noChangeShapeType="1"/>
              <a:stCxn id="87" idx="3"/>
              <a:endCxn id="69" idx="2"/>
            </p:cNvCxnSpPr>
            <p:nvPr/>
          </p:nvCxnSpPr>
          <p:spPr bwMode="auto">
            <a:xfrm flipV="1">
              <a:off x="6786563" y="4592638"/>
              <a:ext cx="274637" cy="47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98" name="肘形连接符 78"/>
            <p:cNvCxnSpPr>
              <a:cxnSpLocks noChangeShapeType="1"/>
              <a:stCxn id="81" idx="2"/>
              <a:endCxn id="85" idx="2"/>
            </p:cNvCxnSpPr>
            <p:nvPr/>
          </p:nvCxnSpPr>
          <p:spPr bwMode="auto">
            <a:xfrm rot="10800000">
              <a:off x="4214813" y="4311650"/>
              <a:ext cx="1071562" cy="1423988"/>
            </a:xfrm>
            <a:prstGeom prst="bentConnector2">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99" name="Rectangle 23"/>
            <p:cNvSpPr>
              <a:spLocks noChangeArrowheads="1"/>
            </p:cNvSpPr>
            <p:nvPr/>
          </p:nvSpPr>
          <p:spPr bwMode="auto">
            <a:xfrm>
              <a:off x="8143875" y="3306763"/>
              <a:ext cx="571500" cy="431800"/>
            </a:xfrm>
            <a:prstGeom prst="rect">
              <a:avLst/>
            </a:prstGeom>
            <a:solidFill>
              <a:schemeClr val="bg1"/>
            </a:solidFill>
            <a:ln w="9525" algn="ctr">
              <a:solidFill>
                <a:srgbClr val="000000"/>
              </a:solidFill>
              <a:miter lim="800000"/>
              <a:headEnd/>
              <a:tailEnd/>
            </a:ln>
          </p:spPr>
          <p:txBody>
            <a:bodyPr wrap="none" anchor="ctr"/>
            <a:lstStyle/>
            <a:p>
              <a:r>
                <a:rPr lang="zh-CN" altLang="en-US"/>
                <a:t>测评</a:t>
              </a:r>
            </a:p>
          </p:txBody>
        </p:sp>
        <p:cxnSp>
          <p:nvCxnSpPr>
            <p:cNvPr id="100" name="AutoShape 26"/>
            <p:cNvCxnSpPr>
              <a:cxnSpLocks noChangeShapeType="1"/>
              <a:stCxn id="80" idx="6"/>
              <a:endCxn id="99" idx="1"/>
            </p:cNvCxnSpPr>
            <p:nvPr/>
          </p:nvCxnSpPr>
          <p:spPr bwMode="auto">
            <a:xfrm flipV="1">
              <a:off x="7643813" y="3522663"/>
              <a:ext cx="500062" cy="4762"/>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01" name="AutoShape 26"/>
            <p:cNvCxnSpPr>
              <a:cxnSpLocks noChangeShapeType="1"/>
              <a:stCxn id="69" idx="0"/>
              <a:endCxn id="99" idx="2"/>
            </p:cNvCxnSpPr>
            <p:nvPr/>
          </p:nvCxnSpPr>
          <p:spPr bwMode="auto">
            <a:xfrm rot="5400000" flipH="1" flipV="1">
              <a:off x="7841456" y="3642520"/>
              <a:ext cx="492125" cy="684212"/>
            </a:xfrm>
            <a:prstGeom prst="straightConnector1">
              <a:avLst/>
            </a:prstGeom>
            <a:noFill/>
            <a:ln w="9525">
              <a:solidFill>
                <a:srgbClr val="FFFFFF"/>
              </a:solidFill>
              <a:round/>
              <a:headEnd/>
              <a:tailEnd/>
            </a:ln>
            <a:extLst>
              <a:ext uri="{909E8E84-426E-40DD-AFC4-6F175D3DCCD1}">
                <a14:hiddenFill xmlns:a14="http://schemas.microsoft.com/office/drawing/2010/main">
                  <a:noFill/>
                </a14:hiddenFill>
              </a:ext>
            </a:extLst>
          </p:spPr>
        </p:cxnSp>
        <p:sp>
          <p:nvSpPr>
            <p:cNvPr id="102" name="Rectangle 13"/>
            <p:cNvSpPr>
              <a:spLocks noChangeArrowheads="1"/>
            </p:cNvSpPr>
            <p:nvPr/>
          </p:nvSpPr>
          <p:spPr bwMode="auto">
            <a:xfrm>
              <a:off x="7346950" y="2238375"/>
              <a:ext cx="13684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dirty="0"/>
                <a:t>第三次测评</a:t>
              </a:r>
              <a:endParaRPr lang="en-US" altLang="zh-CN" dirty="0"/>
            </a:p>
            <a:p>
              <a:r>
                <a:rPr lang="en-US" altLang="zh-CN" dirty="0"/>
                <a:t>(</a:t>
              </a:r>
              <a:r>
                <a:rPr lang="zh-CN" altLang="en-US" dirty="0"/>
                <a:t>监督性测评</a:t>
              </a:r>
              <a:r>
                <a:rPr lang="en-US" altLang="zh-CN" dirty="0"/>
                <a:t>)</a:t>
              </a:r>
              <a:endParaRPr lang="zh-CN" altLang="en-US" dirty="0"/>
            </a:p>
          </p:txBody>
        </p:sp>
        <p:sp>
          <p:nvSpPr>
            <p:cNvPr id="103" name="AutoShape 28"/>
            <p:cNvSpPr>
              <a:spLocks noChangeArrowheads="1"/>
            </p:cNvSpPr>
            <p:nvPr/>
          </p:nvSpPr>
          <p:spPr bwMode="auto">
            <a:xfrm>
              <a:off x="8356600" y="2735263"/>
              <a:ext cx="144463" cy="574675"/>
            </a:xfrm>
            <a:prstGeom prst="downArrow">
              <a:avLst>
                <a:gd name="adj1" fmla="val 50000"/>
                <a:gd name="adj2" fmla="val 99450"/>
              </a:avLst>
            </a:prstGeom>
            <a:solidFill>
              <a:srgbClr val="FFCC66"/>
            </a:solidFill>
            <a:ln w="12700" algn="ctr">
              <a:solidFill>
                <a:schemeClr val="tx1"/>
              </a:solidFill>
              <a:miter lim="800000"/>
              <a:headEnd/>
              <a:tailEnd/>
            </a:ln>
          </p:spPr>
          <p:txBody>
            <a:bodyPr lIns="90488" tIns="44450" rIns="90488" bIns="44450" anchor="ctr">
              <a:spAutoFit/>
            </a:bodyPr>
            <a:lstStyle/>
            <a:p>
              <a:endParaRPr lang="zh-CN" altLang="en-US"/>
            </a:p>
          </p:txBody>
        </p:sp>
      </p:grpSp>
      <p:sp>
        <p:nvSpPr>
          <p:cNvPr id="104" name="TextBox 1"/>
          <p:cNvSpPr txBox="1">
            <a:spLocks noChangeArrowheads="1"/>
          </p:cNvSpPr>
          <p:nvPr/>
        </p:nvSpPr>
        <p:spPr bwMode="auto">
          <a:xfrm>
            <a:off x="233363" y="5654675"/>
            <a:ext cx="86058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solidFill>
                  <a:srgbClr val="FF0000"/>
                </a:solidFill>
              </a:rPr>
              <a:t>测评时机</a:t>
            </a:r>
            <a:r>
              <a:rPr lang="zh-CN" altLang="en-US" dirty="0" smtClean="0">
                <a:solidFill>
                  <a:srgbClr val="FF0000"/>
                </a:solidFill>
              </a:rPr>
              <a:t>：</a:t>
            </a:r>
            <a:endParaRPr lang="en-US" altLang="zh-CN" dirty="0" smtClean="0">
              <a:solidFill>
                <a:srgbClr val="FF0000"/>
              </a:solidFill>
            </a:endParaRPr>
          </a:p>
          <a:p>
            <a:pPr eaLnBrk="1" hangingPunct="1"/>
            <a:r>
              <a:rPr lang="zh-CN" altLang="en-US" dirty="0" smtClean="0"/>
              <a:t>建设</a:t>
            </a:r>
            <a:r>
              <a:rPr lang="zh-CN" altLang="en-US" dirty="0"/>
              <a:t>整改</a:t>
            </a:r>
            <a:r>
              <a:rPr lang="zh-CN" altLang="en-US" dirty="0" smtClean="0"/>
              <a:t>前</a:t>
            </a:r>
            <a:r>
              <a:rPr lang="en-US" altLang="zh-CN" dirty="0" smtClean="0"/>
              <a:t>-----</a:t>
            </a:r>
            <a:r>
              <a:rPr lang="zh-CN" altLang="en-US" dirty="0" smtClean="0"/>
              <a:t>等级</a:t>
            </a:r>
            <a:r>
              <a:rPr lang="zh-CN" altLang="en-US" dirty="0"/>
              <a:t>测评，现状分析</a:t>
            </a:r>
            <a:r>
              <a:rPr lang="zh-CN" altLang="en-US" dirty="0" smtClean="0"/>
              <a:t>；</a:t>
            </a:r>
            <a:endParaRPr lang="en-US" altLang="zh-CN" dirty="0" smtClean="0"/>
          </a:p>
          <a:p>
            <a:pPr eaLnBrk="1" hangingPunct="1"/>
            <a:r>
              <a:rPr lang="zh-CN" altLang="en-US" dirty="0" smtClean="0"/>
              <a:t>建设</a:t>
            </a:r>
            <a:r>
              <a:rPr lang="zh-CN" altLang="en-US" dirty="0"/>
              <a:t>整改</a:t>
            </a:r>
            <a:r>
              <a:rPr lang="zh-CN" altLang="en-US" dirty="0" smtClean="0"/>
              <a:t>后</a:t>
            </a:r>
            <a:r>
              <a:rPr lang="en-US" altLang="zh-CN" dirty="0"/>
              <a:t>-----</a:t>
            </a:r>
            <a:r>
              <a:rPr lang="zh-CN" altLang="en-US" dirty="0" smtClean="0"/>
              <a:t>等级</a:t>
            </a:r>
            <a:r>
              <a:rPr lang="zh-CN" altLang="en-US" dirty="0"/>
              <a:t>测评，检验整改效果。</a:t>
            </a:r>
          </a:p>
        </p:txBody>
      </p:sp>
    </p:spTree>
    <p:extLst>
      <p:ext uri="{BB962C8B-B14F-4D97-AF65-F5344CB8AC3E}">
        <p14:creationId xmlns:p14="http://schemas.microsoft.com/office/powerpoint/2010/main" val="2844432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2099989"/>
            <a:ext cx="8640960" cy="4785395"/>
          </a:xfrm>
        </p:spPr>
        <p:txBody>
          <a:bodyPr>
            <a:normAutofit fontScale="62500" lnSpcReduction="20000"/>
          </a:bodyPr>
          <a:lstStyle/>
          <a:p>
            <a:pPr>
              <a:lnSpc>
                <a:spcPct val="90000"/>
              </a:lnSpc>
            </a:pPr>
            <a:r>
              <a:rPr lang="zh-CN" altLang="en-US" b="1" dirty="0"/>
              <a:t>访谈  </a:t>
            </a:r>
            <a:r>
              <a:rPr lang="en-US" altLang="zh-CN" b="1" dirty="0"/>
              <a:t>interview</a:t>
            </a:r>
          </a:p>
          <a:p>
            <a:pPr lvl="1">
              <a:lnSpc>
                <a:spcPct val="170000"/>
              </a:lnSpc>
            </a:pPr>
            <a:r>
              <a:rPr lang="zh-CN" altLang="en-US" sz="2000" dirty="0"/>
              <a:t>测评人员通过与信息系统用户（个人</a:t>
            </a:r>
            <a:r>
              <a:rPr lang="en-US" altLang="zh-CN" sz="2000" dirty="0"/>
              <a:t>/</a:t>
            </a:r>
            <a:r>
              <a:rPr lang="zh-CN" altLang="en-US" sz="2000" dirty="0"/>
              <a:t>群体）进行交流、讨论等活动，以获取证据证明信息系统安全保障措施是否有效的一种方法。</a:t>
            </a:r>
          </a:p>
          <a:p>
            <a:pPr>
              <a:lnSpc>
                <a:spcPct val="90000"/>
              </a:lnSpc>
            </a:pPr>
            <a:r>
              <a:rPr lang="zh-CN" altLang="en-US" b="1" dirty="0"/>
              <a:t>检查 </a:t>
            </a:r>
            <a:r>
              <a:rPr lang="en-US" altLang="zh-CN" b="1" dirty="0"/>
              <a:t>examine </a:t>
            </a:r>
          </a:p>
          <a:p>
            <a:pPr lvl="1">
              <a:lnSpc>
                <a:spcPct val="170000"/>
              </a:lnSpc>
            </a:pPr>
            <a:r>
              <a:rPr lang="zh-CN" altLang="en-US" sz="2000" dirty="0"/>
              <a:t>测评人员通过对测评对象进行观察、查验、分析等活动，以获取证据证明信息系统安全保证措施是否有效的一种方法。</a:t>
            </a:r>
          </a:p>
          <a:p>
            <a:pPr>
              <a:lnSpc>
                <a:spcPct val="90000"/>
              </a:lnSpc>
            </a:pPr>
            <a:r>
              <a:rPr lang="zh-CN" altLang="en-US" b="1" dirty="0"/>
              <a:t>测试 </a:t>
            </a:r>
            <a:r>
              <a:rPr lang="en-US" altLang="zh-CN" b="1" dirty="0"/>
              <a:t>test</a:t>
            </a:r>
          </a:p>
          <a:p>
            <a:pPr lvl="1">
              <a:lnSpc>
                <a:spcPct val="170000"/>
              </a:lnSpc>
            </a:pPr>
            <a:r>
              <a:rPr lang="zh-CN" altLang="en-US" sz="2000" dirty="0"/>
              <a:t>测评人员通过对测评对象按照预定的方法</a:t>
            </a:r>
            <a:r>
              <a:rPr lang="en-US" altLang="zh-CN" sz="2000" dirty="0"/>
              <a:t>/</a:t>
            </a:r>
            <a:r>
              <a:rPr lang="zh-CN" altLang="en-US" sz="2000" dirty="0"/>
              <a:t>工具使其产生特定的行为等活动，查看输出结果与预期结果的差异，以获取证据证明信息系统安全保证措施是否有效的一种方法</a:t>
            </a:r>
            <a:r>
              <a:rPr lang="zh-CN" altLang="en-US" sz="2000" dirty="0" smtClean="0"/>
              <a:t>。</a:t>
            </a:r>
            <a:endParaRPr lang="en-US" altLang="zh-CN" sz="2000" dirty="0" smtClean="0"/>
          </a:p>
          <a:p>
            <a:pPr lvl="1">
              <a:lnSpc>
                <a:spcPct val="170000"/>
              </a:lnSpc>
            </a:pPr>
            <a:r>
              <a:rPr lang="zh-CN" altLang="en-US" sz="2000" dirty="0"/>
              <a:t>测试一般需要借助特定工具。</a:t>
            </a:r>
          </a:p>
          <a:p>
            <a:pPr lvl="1">
              <a:lnSpc>
                <a:spcPct val="170000"/>
              </a:lnSpc>
              <a:buFont typeface="Wingdings" panose="05000000000000000000" pitchFamily="2" charset="2"/>
              <a:buChar char="ü"/>
            </a:pPr>
            <a:r>
              <a:rPr lang="zh-CN" altLang="en-US" sz="2400" dirty="0"/>
              <a:t>扫描检测工具</a:t>
            </a:r>
          </a:p>
          <a:p>
            <a:pPr lvl="1">
              <a:lnSpc>
                <a:spcPct val="170000"/>
              </a:lnSpc>
              <a:buFont typeface="Wingdings" panose="05000000000000000000" pitchFamily="2" charset="2"/>
              <a:buChar char="ü"/>
            </a:pPr>
            <a:r>
              <a:rPr lang="zh-CN" altLang="en-US" sz="2400" dirty="0"/>
              <a:t>网络协议分析仪</a:t>
            </a:r>
          </a:p>
          <a:p>
            <a:pPr lvl="1">
              <a:lnSpc>
                <a:spcPct val="170000"/>
              </a:lnSpc>
              <a:buFont typeface="Wingdings" panose="05000000000000000000" pitchFamily="2" charset="2"/>
              <a:buChar char="ü"/>
            </a:pPr>
            <a:r>
              <a:rPr lang="zh-CN" altLang="en-US" sz="2400" dirty="0"/>
              <a:t>攻击工具</a:t>
            </a:r>
          </a:p>
          <a:p>
            <a:pPr lvl="1">
              <a:lnSpc>
                <a:spcPct val="170000"/>
              </a:lnSpc>
              <a:buFont typeface="Wingdings" panose="05000000000000000000" pitchFamily="2" charset="2"/>
              <a:buChar char="ü"/>
            </a:pPr>
            <a:r>
              <a:rPr lang="zh-CN" altLang="en-US" sz="2400" dirty="0"/>
              <a:t>渗透工具</a:t>
            </a:r>
          </a:p>
          <a:p>
            <a:pPr lvl="1">
              <a:lnSpc>
                <a:spcPct val="90000"/>
              </a:lnSpc>
            </a:pPr>
            <a:endParaRPr lang="zh-CN" altLang="en-US" sz="2000" dirty="0"/>
          </a:p>
          <a:p>
            <a:endParaRPr lang="zh-CN" altLang="en-US" dirty="0"/>
          </a:p>
        </p:txBody>
      </p:sp>
      <p:sp>
        <p:nvSpPr>
          <p:cNvPr id="2" name="标题 1"/>
          <p:cNvSpPr>
            <a:spLocks noGrp="1"/>
          </p:cNvSpPr>
          <p:nvPr>
            <p:ph type="title"/>
          </p:nvPr>
        </p:nvSpPr>
        <p:spPr/>
        <p:txBody>
          <a:bodyPr>
            <a:normAutofit/>
          </a:bodyPr>
          <a:lstStyle/>
          <a:p>
            <a:r>
              <a:rPr lang="zh-CN" altLang="en-US" sz="3600" b="1" dirty="0">
                <a:latin typeface="+mj-ea"/>
              </a:rPr>
              <a:t>第四章 信息安全等级保护工作步骤</a:t>
            </a:r>
            <a:r>
              <a:rPr lang="en-US" altLang="zh-CN" sz="3600" b="1" dirty="0">
                <a:latin typeface="+mj-ea"/>
              </a:rPr>
              <a:t/>
            </a:r>
            <a:br>
              <a:rPr lang="en-US" altLang="zh-CN" sz="3600" b="1" dirty="0">
                <a:latin typeface="+mj-ea"/>
              </a:rPr>
            </a:br>
            <a:r>
              <a:rPr lang="en-US" altLang="zh-CN" sz="3200" b="1" dirty="0">
                <a:latin typeface="+mj-ea"/>
              </a:rPr>
              <a:t>-----</a:t>
            </a:r>
            <a:r>
              <a:rPr lang="zh-CN" altLang="en-US" sz="3200" b="1" dirty="0" smtClean="0"/>
              <a:t>测评基本方法</a:t>
            </a:r>
            <a:endParaRPr lang="zh-CN" altLang="en-US" sz="3200" b="1" dirty="0"/>
          </a:p>
        </p:txBody>
      </p:sp>
    </p:spTree>
    <p:extLst>
      <p:ext uri="{BB962C8B-B14F-4D97-AF65-F5344CB8AC3E}">
        <p14:creationId xmlns:p14="http://schemas.microsoft.com/office/powerpoint/2010/main" val="3113521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528" y="1916832"/>
            <a:ext cx="8568952" cy="4941168"/>
          </a:xfrm>
        </p:spPr>
        <p:txBody>
          <a:bodyPr>
            <a:normAutofit/>
          </a:bodyPr>
          <a:lstStyle/>
          <a:p>
            <a:pPr marL="0" indent="0">
              <a:lnSpc>
                <a:spcPct val="80000"/>
              </a:lnSpc>
              <a:buNone/>
            </a:pPr>
            <a:r>
              <a:rPr lang="zh-CN" altLang="en-US" dirty="0"/>
              <a:t>历史发展</a:t>
            </a:r>
            <a:endParaRPr lang="en-US" altLang="zh-CN" dirty="0"/>
          </a:p>
          <a:p>
            <a:pPr marL="0" indent="0">
              <a:lnSpc>
                <a:spcPct val="80000"/>
              </a:lnSpc>
              <a:buNone/>
            </a:pPr>
            <a:endParaRPr lang="en-US" altLang="zh-CN" b="1" dirty="0" smtClean="0"/>
          </a:p>
          <a:p>
            <a:pPr marL="0" indent="0">
              <a:lnSpc>
                <a:spcPct val="80000"/>
              </a:lnSpc>
              <a:buNone/>
            </a:pPr>
            <a:r>
              <a:rPr lang="en-US" altLang="zh-CN" sz="2000" b="1" dirty="0" smtClean="0"/>
              <a:t>       2003</a:t>
            </a:r>
            <a:r>
              <a:rPr lang="zh-CN" altLang="en-US" sz="2000" b="1" dirty="0"/>
              <a:t>年，中办、国办转发的</a:t>
            </a:r>
            <a:r>
              <a:rPr lang="en-US" altLang="zh-CN" sz="2000" b="1" dirty="0"/>
              <a:t>《</a:t>
            </a:r>
            <a:r>
              <a:rPr lang="zh-CN" altLang="en-US" sz="2000" b="1" dirty="0"/>
              <a:t>国家信息化领导小组关于加强信息安全保障工作的意见</a:t>
            </a:r>
            <a:r>
              <a:rPr lang="en-US" altLang="zh-CN" sz="2000" b="1" dirty="0"/>
              <a:t>》</a:t>
            </a:r>
            <a:r>
              <a:rPr lang="zh-CN" altLang="en-US" sz="2000" b="1" dirty="0"/>
              <a:t>（中办发</a:t>
            </a:r>
            <a:r>
              <a:rPr lang="en-US" altLang="zh-CN" sz="2000" b="1" dirty="0"/>
              <a:t>[2003]27</a:t>
            </a:r>
            <a:r>
              <a:rPr lang="zh-CN" altLang="en-US" sz="2000" b="1" dirty="0"/>
              <a:t>号）明确指出“实行信息安全等级保护”。 “要重点保护基础信息网络和关系国家安全、经济命脉、社会稳定等方面的重要信息系统，抓紧建立信息安全等级保护制度，制定信息安全等级保护的管理办法和技术指南”  </a:t>
            </a:r>
            <a:r>
              <a:rPr lang="zh-CN" altLang="en-US" sz="2000" b="1" dirty="0" smtClean="0"/>
              <a:t>。</a:t>
            </a:r>
            <a:endParaRPr lang="en-US" altLang="zh-CN" sz="2000" b="1" dirty="0" smtClean="0"/>
          </a:p>
          <a:p>
            <a:pPr marL="0" indent="0">
              <a:lnSpc>
                <a:spcPct val="80000"/>
              </a:lnSpc>
              <a:buNone/>
            </a:pPr>
            <a:endParaRPr lang="zh-CN" altLang="en-US" sz="2000" b="1" dirty="0"/>
          </a:p>
          <a:p>
            <a:pPr marL="0" indent="0">
              <a:lnSpc>
                <a:spcPct val="80000"/>
              </a:lnSpc>
              <a:buFontTx/>
              <a:buNone/>
            </a:pPr>
            <a:r>
              <a:rPr lang="en-US" altLang="zh-CN" sz="2000" b="1" dirty="0" smtClean="0"/>
              <a:t>       2004</a:t>
            </a:r>
            <a:r>
              <a:rPr lang="zh-CN" altLang="en-US" sz="2000" b="1" dirty="0"/>
              <a:t>年，公安部、国家保密局、国家密码管理局、国信办联合印发了</a:t>
            </a:r>
            <a:r>
              <a:rPr lang="en-US" altLang="zh-CN" sz="2000" b="1" dirty="0"/>
              <a:t>《</a:t>
            </a:r>
            <a:r>
              <a:rPr lang="zh-CN" altLang="en-US" sz="2000" b="1" dirty="0"/>
              <a:t>关于信息安全等级保护工作的实施意见</a:t>
            </a:r>
            <a:r>
              <a:rPr lang="en-US" altLang="zh-CN" sz="2000" b="1" dirty="0"/>
              <a:t>》</a:t>
            </a:r>
            <a:r>
              <a:rPr lang="zh-CN" altLang="en-US" sz="2000" b="1" dirty="0"/>
              <a:t>（</a:t>
            </a:r>
            <a:r>
              <a:rPr lang="en-US" altLang="zh-CN" sz="2000" b="1" dirty="0"/>
              <a:t>66</a:t>
            </a:r>
            <a:r>
              <a:rPr lang="zh-CN" altLang="en-US" sz="2000" b="1" dirty="0"/>
              <a:t>号文件</a:t>
            </a:r>
            <a:r>
              <a:rPr lang="zh-CN" altLang="en-US" sz="2000" b="1" dirty="0" smtClean="0"/>
              <a:t>）</a:t>
            </a:r>
            <a:endParaRPr lang="en-US" altLang="zh-CN" sz="2000" b="1" dirty="0" smtClean="0"/>
          </a:p>
          <a:p>
            <a:pPr marL="0" indent="0">
              <a:lnSpc>
                <a:spcPct val="80000"/>
              </a:lnSpc>
              <a:buFontTx/>
              <a:buNone/>
            </a:pPr>
            <a:endParaRPr lang="zh-CN" altLang="en-US" sz="2000" b="1" dirty="0"/>
          </a:p>
          <a:p>
            <a:pPr marL="0" indent="0">
              <a:lnSpc>
                <a:spcPct val="80000"/>
              </a:lnSpc>
              <a:buFontTx/>
              <a:buNone/>
            </a:pPr>
            <a:r>
              <a:rPr lang="zh-CN" altLang="en-US" sz="2000" b="1" dirty="0"/>
              <a:t>      </a:t>
            </a:r>
            <a:r>
              <a:rPr lang="en-US" altLang="zh-CN" sz="2000" b="1" dirty="0"/>
              <a:t>2006</a:t>
            </a:r>
            <a:r>
              <a:rPr lang="zh-CN" altLang="en-US" sz="2000" b="1" dirty="0"/>
              <a:t>年</a:t>
            </a:r>
            <a:r>
              <a:rPr lang="en-US" altLang="zh-CN" sz="2000" b="1" dirty="0"/>
              <a:t>1</a:t>
            </a:r>
            <a:r>
              <a:rPr lang="zh-CN" altLang="en-US" sz="2000" b="1" dirty="0"/>
              <a:t>月，公安部、国家保密局、国家密码管理局、国信办联合制定了</a:t>
            </a:r>
            <a:r>
              <a:rPr lang="en-US" altLang="zh-CN" sz="2000" b="1" dirty="0"/>
              <a:t>《</a:t>
            </a:r>
            <a:r>
              <a:rPr lang="zh-CN" altLang="en-US" sz="2000" b="1" dirty="0"/>
              <a:t>信息安全等级保护管理办法</a:t>
            </a:r>
            <a:r>
              <a:rPr lang="en-US" altLang="zh-CN" sz="2000" b="1" dirty="0"/>
              <a:t>》</a:t>
            </a:r>
            <a:r>
              <a:rPr lang="zh-CN" altLang="en-US" sz="2000" b="1" dirty="0"/>
              <a:t>（公通字</a:t>
            </a:r>
            <a:r>
              <a:rPr lang="en-US" altLang="zh-CN" sz="2000" b="1" dirty="0"/>
              <a:t>[2006]7</a:t>
            </a:r>
            <a:r>
              <a:rPr lang="zh-CN" altLang="en-US" sz="2000" b="1" dirty="0"/>
              <a:t>号）</a:t>
            </a:r>
            <a:r>
              <a:rPr lang="zh-CN" altLang="en-US" sz="2000" dirty="0"/>
              <a:t>    </a:t>
            </a:r>
          </a:p>
        </p:txBody>
      </p:sp>
      <p:sp>
        <p:nvSpPr>
          <p:cNvPr id="4" name="Rectangle 2"/>
          <p:cNvSpPr>
            <a:spLocks noGrp="1" noChangeArrowheads="1"/>
          </p:cNvSpPr>
          <p:nvPr>
            <p:ph type="title"/>
          </p:nvPr>
        </p:nvSpPr>
        <p:spPr>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noAutofit/>
          </a:bodyPr>
          <a:lstStyle/>
          <a:p>
            <a:pPr>
              <a:defRPr/>
            </a:pPr>
            <a:r>
              <a:rPr lang="zh-CN" altLang="en-US" b="1" dirty="0">
                <a:latin typeface="+mj-ea"/>
              </a:rPr>
              <a:t>第一章  </a:t>
            </a:r>
            <a:r>
              <a:rPr lang="zh-CN" altLang="en-US" sz="3200" b="1" dirty="0" smtClean="0">
                <a:latin typeface="+mj-ea"/>
              </a:rPr>
              <a:t>信息安全等级保护是什么</a:t>
            </a:r>
            <a:endParaRPr lang="zh-CN" altLang="en-US" sz="32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33038301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044" y="2171025"/>
            <a:ext cx="8568952" cy="4293483"/>
          </a:xfrm>
          <a:prstGeom prst="rect">
            <a:avLst/>
          </a:prstGeom>
          <a:noFill/>
        </p:spPr>
        <p:txBody>
          <a:bodyPr wrap="square" rtlCol="0">
            <a:spAutoFit/>
          </a:bodyPr>
          <a:lstStyle/>
          <a:p>
            <a:pPr>
              <a:lnSpc>
                <a:spcPct val="150000"/>
              </a:lnSpc>
              <a:spcBef>
                <a:spcPts val="600"/>
              </a:spcBef>
              <a:spcAft>
                <a:spcPts val="600"/>
              </a:spcAft>
            </a:pPr>
            <a:r>
              <a:rPr lang="zh-CN" altLang="en-US" sz="2800" dirty="0"/>
              <a:t>第一步：</a:t>
            </a:r>
            <a:r>
              <a:rPr lang="zh-CN" altLang="en-US" sz="2800" b="1" dirty="0"/>
              <a:t>定级（包括评审与审批。 ）</a:t>
            </a:r>
            <a:endParaRPr lang="en-US" altLang="zh-CN" sz="2800" b="1" dirty="0"/>
          </a:p>
          <a:p>
            <a:pPr>
              <a:lnSpc>
                <a:spcPct val="150000"/>
              </a:lnSpc>
              <a:spcBef>
                <a:spcPts val="600"/>
              </a:spcBef>
              <a:spcAft>
                <a:spcPts val="600"/>
              </a:spcAft>
            </a:pPr>
            <a:r>
              <a:rPr lang="zh-CN" altLang="en-US" sz="2800" dirty="0"/>
              <a:t>第二步：</a:t>
            </a:r>
            <a:r>
              <a:rPr lang="zh-CN" altLang="en-US" sz="2800" b="1" dirty="0"/>
              <a:t>备案（二级以上信息系统）</a:t>
            </a:r>
            <a:endParaRPr lang="en-US" altLang="zh-CN" sz="2800" b="1" dirty="0"/>
          </a:p>
          <a:p>
            <a:pPr>
              <a:lnSpc>
                <a:spcPct val="150000"/>
              </a:lnSpc>
              <a:spcBef>
                <a:spcPts val="600"/>
              </a:spcBef>
              <a:spcAft>
                <a:spcPts val="600"/>
              </a:spcAft>
            </a:pPr>
            <a:r>
              <a:rPr lang="zh-CN" altLang="en-US" sz="2800" dirty="0"/>
              <a:t>第三步：</a:t>
            </a:r>
            <a:r>
              <a:rPr lang="zh-CN" altLang="en-US" sz="2800" b="1" dirty="0"/>
              <a:t>建设</a:t>
            </a:r>
            <a:r>
              <a:rPr lang="en-US" altLang="zh-CN" sz="2800" b="1" dirty="0"/>
              <a:t>/</a:t>
            </a:r>
            <a:r>
              <a:rPr lang="zh-CN" altLang="en-US" sz="2800" b="1" dirty="0"/>
              <a:t>整改（按条件选择产品）</a:t>
            </a:r>
            <a:endParaRPr lang="en-US" altLang="zh-CN" sz="2800" b="1" dirty="0"/>
          </a:p>
          <a:p>
            <a:pPr>
              <a:lnSpc>
                <a:spcPct val="150000"/>
              </a:lnSpc>
              <a:spcBef>
                <a:spcPts val="600"/>
              </a:spcBef>
              <a:spcAft>
                <a:spcPts val="600"/>
              </a:spcAft>
            </a:pPr>
            <a:r>
              <a:rPr lang="zh-CN" altLang="en-US" sz="2800" dirty="0"/>
              <a:t>第四步：</a:t>
            </a:r>
            <a:r>
              <a:rPr lang="zh-CN" altLang="en-US" sz="2800" b="1" dirty="0"/>
              <a:t>等级测评（按条件选择测评机构）</a:t>
            </a:r>
            <a:endParaRPr lang="en-US" altLang="zh-CN" sz="2800" b="1" dirty="0"/>
          </a:p>
          <a:p>
            <a:pPr>
              <a:lnSpc>
                <a:spcPct val="150000"/>
              </a:lnSpc>
              <a:spcBef>
                <a:spcPts val="600"/>
              </a:spcBef>
              <a:spcAft>
                <a:spcPts val="600"/>
              </a:spcAft>
            </a:pPr>
            <a:r>
              <a:rPr lang="zh-CN" altLang="en-US" sz="2800" dirty="0"/>
              <a:t>第五步：</a:t>
            </a:r>
            <a:r>
              <a:rPr lang="zh-CN" altLang="en-US" sz="2800" b="1" dirty="0">
                <a:solidFill>
                  <a:srgbClr val="FF0000"/>
                </a:solidFill>
                <a:latin typeface="+mj-ea"/>
              </a:rPr>
              <a:t>监督管理（监管部门定期开展监督检查）</a:t>
            </a:r>
          </a:p>
          <a:p>
            <a:endParaRPr lang="zh-CN" altLang="en-US" dirty="0"/>
          </a:p>
        </p:txBody>
      </p:sp>
      <p:sp>
        <p:nvSpPr>
          <p:cNvPr id="5" name="标题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smtClean="0">
                <a:latin typeface="+mj-ea"/>
              </a:rPr>
              <a:t>第四章 </a:t>
            </a:r>
            <a:r>
              <a:rPr lang="zh-CN" altLang="en-US" sz="3600" b="1" dirty="0" smtClean="0">
                <a:latin typeface="+mj-ea"/>
              </a:rPr>
              <a:t>信息安全等级保护工作步骤</a:t>
            </a:r>
            <a:r>
              <a:rPr lang="en-US" altLang="zh-CN" b="1" dirty="0" smtClean="0">
                <a:latin typeface="+mj-ea"/>
              </a:rPr>
              <a:t/>
            </a:r>
            <a:br>
              <a:rPr lang="en-US" altLang="zh-CN" b="1" dirty="0" smtClean="0">
                <a:latin typeface="+mj-ea"/>
              </a:rPr>
            </a:br>
            <a:r>
              <a:rPr lang="en-US" altLang="zh-CN" sz="3600" b="1" dirty="0" smtClean="0">
                <a:latin typeface="+mj-ea"/>
              </a:rPr>
              <a:t>-----</a:t>
            </a:r>
            <a:r>
              <a:rPr lang="zh-CN" altLang="en-US" sz="3600" b="1" dirty="0" smtClean="0">
                <a:latin typeface="+mj-ea"/>
              </a:rPr>
              <a:t>监督管理</a:t>
            </a:r>
            <a:endParaRPr lang="zh-CN" altLang="en-US" sz="3600" dirty="0"/>
          </a:p>
        </p:txBody>
      </p:sp>
    </p:spTree>
    <p:extLst>
      <p:ext uri="{BB962C8B-B14F-4D97-AF65-F5344CB8AC3E}">
        <p14:creationId xmlns:p14="http://schemas.microsoft.com/office/powerpoint/2010/main" val="107938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1769327556"/>
              </p:ext>
            </p:extLst>
          </p:nvPr>
        </p:nvGraphicFramePr>
        <p:xfrm>
          <a:off x="107504" y="1844824"/>
          <a:ext cx="87849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标题 2"/>
          <p:cNvSpPr>
            <a:spLocks noGrp="1"/>
          </p:cNvSpPr>
          <p:nvPr>
            <p:ph type="title"/>
          </p:nvPr>
        </p:nvSpPr>
        <p:spPr/>
        <p:txBody>
          <a:bodyPr>
            <a:normAutofit fontScale="90000"/>
          </a:bodyPr>
          <a:lstStyle/>
          <a:p>
            <a:r>
              <a:rPr lang="zh-CN" altLang="en-US" b="1" dirty="0" smtClean="0">
                <a:latin typeface="+mj-ea"/>
              </a:rPr>
              <a:t>第四章 </a:t>
            </a:r>
            <a:r>
              <a:rPr lang="zh-CN" altLang="en-US" sz="3600" b="1" dirty="0">
                <a:latin typeface="+mj-ea"/>
              </a:rPr>
              <a:t>信息安全等级保护工作步骤</a:t>
            </a:r>
            <a:r>
              <a:rPr lang="en-US" altLang="zh-CN" sz="3600" b="1" dirty="0">
                <a:latin typeface="+mj-ea"/>
              </a:rPr>
              <a:t/>
            </a:r>
            <a:br>
              <a:rPr lang="en-US" altLang="zh-CN" sz="3600" b="1" dirty="0">
                <a:latin typeface="+mj-ea"/>
              </a:rPr>
            </a:br>
            <a:r>
              <a:rPr lang="en-US" altLang="zh-CN" sz="3600" b="1" dirty="0">
                <a:latin typeface="+mj-ea"/>
              </a:rPr>
              <a:t>-----</a:t>
            </a:r>
            <a:r>
              <a:rPr lang="zh-CN" altLang="en-US" sz="3600" b="1" dirty="0">
                <a:latin typeface="+mj-ea"/>
              </a:rPr>
              <a:t>监督管理</a:t>
            </a:r>
            <a:endParaRPr lang="zh-CN" altLang="en-US" sz="3600" dirty="0"/>
          </a:p>
        </p:txBody>
      </p:sp>
      <p:sp>
        <p:nvSpPr>
          <p:cNvPr id="4" name="TextBox 3"/>
          <p:cNvSpPr txBox="1"/>
          <p:nvPr/>
        </p:nvSpPr>
        <p:spPr>
          <a:xfrm>
            <a:off x="251520" y="2492896"/>
            <a:ext cx="8784976" cy="4124206"/>
          </a:xfrm>
          <a:prstGeom prst="rect">
            <a:avLst/>
          </a:prstGeom>
          <a:solidFill>
            <a:srgbClr val="CAE67B">
              <a:alpha val="85000"/>
            </a:srgbClr>
          </a:solidFill>
        </p:spPr>
        <p:txBody>
          <a:bodyPr wrap="square" rtlCol="0">
            <a:spAutoFit/>
          </a:bodyPr>
          <a:lstStyle/>
          <a:p>
            <a:pPr>
              <a:spcBef>
                <a:spcPts val="2400"/>
              </a:spcBef>
            </a:pPr>
            <a:endParaRPr lang="en-US" altLang="zh-CN" dirty="0" smtClean="0"/>
          </a:p>
          <a:p>
            <a:pPr>
              <a:spcBef>
                <a:spcPts val="2400"/>
              </a:spcBef>
            </a:pPr>
            <a:r>
              <a:rPr lang="zh-CN" altLang="en-US" b="1" dirty="0" smtClean="0">
                <a:solidFill>
                  <a:srgbClr val="FF0000"/>
                </a:solidFill>
              </a:rPr>
              <a:t>从第二级开始，公安部网安支队将通过如下方式对信息系统践行监督管理：</a:t>
            </a:r>
            <a:endParaRPr lang="en-US" altLang="zh-CN" b="1" dirty="0" smtClean="0">
              <a:solidFill>
                <a:srgbClr val="FF0000"/>
              </a:solidFill>
            </a:endParaRPr>
          </a:p>
          <a:p>
            <a:pPr>
              <a:spcBef>
                <a:spcPts val="2400"/>
              </a:spcBef>
            </a:pPr>
            <a:r>
              <a:rPr lang="en-US" altLang="zh-CN" b="1" dirty="0" smtClean="0">
                <a:solidFill>
                  <a:srgbClr val="FF0000"/>
                </a:solidFill>
              </a:rPr>
              <a:t>1</a:t>
            </a:r>
            <a:r>
              <a:rPr lang="zh-CN" altLang="en-US" b="1" dirty="0" smtClean="0">
                <a:solidFill>
                  <a:srgbClr val="FF0000"/>
                </a:solidFill>
              </a:rPr>
              <a:t>、查看定级报告、备案材料，以判定定级是否准确，备案材料是否完整</a:t>
            </a:r>
            <a:endParaRPr lang="en-US" altLang="zh-CN" b="1" dirty="0" smtClean="0">
              <a:solidFill>
                <a:srgbClr val="FF0000"/>
              </a:solidFill>
            </a:endParaRPr>
          </a:p>
          <a:p>
            <a:pPr>
              <a:spcBef>
                <a:spcPts val="2400"/>
              </a:spcBef>
            </a:pPr>
            <a:r>
              <a:rPr lang="en-US" altLang="zh-CN" b="1" dirty="0" smtClean="0">
                <a:solidFill>
                  <a:srgbClr val="FF0000"/>
                </a:solidFill>
              </a:rPr>
              <a:t>2</a:t>
            </a:r>
            <a:r>
              <a:rPr lang="zh-CN" altLang="en-US" b="1" dirty="0" smtClean="0">
                <a:solidFill>
                  <a:srgbClr val="FF0000"/>
                </a:solidFill>
              </a:rPr>
              <a:t>、查看测评报告，以判定对系统的测评情况是否规范、属实</a:t>
            </a:r>
            <a:endParaRPr lang="en-US" altLang="zh-CN" b="1" dirty="0" smtClean="0">
              <a:solidFill>
                <a:srgbClr val="FF0000"/>
              </a:solidFill>
            </a:endParaRPr>
          </a:p>
          <a:p>
            <a:pPr>
              <a:spcBef>
                <a:spcPts val="2400"/>
              </a:spcBef>
            </a:pPr>
            <a:r>
              <a:rPr lang="en-US" altLang="zh-CN" b="1" dirty="0" smtClean="0">
                <a:solidFill>
                  <a:srgbClr val="FF0000"/>
                </a:solidFill>
              </a:rPr>
              <a:t>3</a:t>
            </a:r>
            <a:r>
              <a:rPr lang="zh-CN" altLang="en-US" b="1" dirty="0" smtClean="0">
                <a:solidFill>
                  <a:srgbClr val="FF0000"/>
                </a:solidFill>
              </a:rPr>
              <a:t>、不定期抽查被测系统，以确认定级、备案材料、测评报告是否属实，系统保护是否到位，定级情况是否与现实一致等等</a:t>
            </a:r>
            <a:endParaRPr lang="en-US" altLang="zh-CN" b="1" dirty="0" smtClean="0">
              <a:solidFill>
                <a:srgbClr val="FF0000"/>
              </a:solidFill>
            </a:endParaRPr>
          </a:p>
          <a:p>
            <a:pPr>
              <a:spcBef>
                <a:spcPts val="2400"/>
              </a:spcBef>
            </a:pPr>
            <a:r>
              <a:rPr lang="en-US" altLang="zh-CN" b="1" dirty="0" smtClean="0">
                <a:solidFill>
                  <a:srgbClr val="FF0000"/>
                </a:solidFill>
              </a:rPr>
              <a:t>4</a:t>
            </a:r>
            <a:r>
              <a:rPr lang="zh-CN" altLang="en-US" b="1" dirty="0" smtClean="0">
                <a:solidFill>
                  <a:srgbClr val="FF0000"/>
                </a:solidFill>
              </a:rPr>
              <a:t>、对某些行业、领域的重要系统进行后台检测，以及时掌握其安全情况。</a:t>
            </a:r>
            <a:endParaRPr lang="en-US" altLang="zh-CN" b="1" dirty="0" smtClean="0">
              <a:solidFill>
                <a:srgbClr val="FF0000"/>
              </a:solidFill>
            </a:endParaRPr>
          </a:p>
          <a:p>
            <a:endParaRPr lang="en-US" altLang="zh-CN" dirty="0"/>
          </a:p>
          <a:p>
            <a:endParaRPr lang="en-US" altLang="zh-CN" dirty="0" smtClean="0"/>
          </a:p>
        </p:txBody>
      </p:sp>
      <p:sp>
        <p:nvSpPr>
          <p:cNvPr id="5" name="TextBox 4"/>
          <p:cNvSpPr txBox="1"/>
          <p:nvPr/>
        </p:nvSpPr>
        <p:spPr>
          <a:xfrm>
            <a:off x="251520" y="1844824"/>
            <a:ext cx="8784976" cy="646331"/>
          </a:xfrm>
          <a:prstGeom prst="rect">
            <a:avLst/>
          </a:prstGeom>
          <a:solidFill>
            <a:schemeClr val="bg1">
              <a:lumMod val="85000"/>
            </a:schemeClr>
          </a:solidFill>
        </p:spPr>
        <p:txBody>
          <a:bodyPr wrap="square" rtlCol="0">
            <a:spAutoFit/>
          </a:bodyPr>
          <a:lstStyle/>
          <a:p>
            <a:r>
              <a:rPr lang="en-US" altLang="zh-CN" dirty="0" smtClean="0"/>
              <a:t>                                                                                                      </a:t>
            </a:r>
          </a:p>
          <a:p>
            <a:r>
              <a:rPr lang="en-US" altLang="zh-CN" dirty="0" smtClean="0"/>
              <a:t>                                                                        </a:t>
            </a:r>
            <a:endParaRPr lang="zh-CN" altLang="en-US" dirty="0"/>
          </a:p>
        </p:txBody>
      </p:sp>
    </p:spTree>
    <p:extLst>
      <p:ext uri="{BB962C8B-B14F-4D97-AF65-F5344CB8AC3E}">
        <p14:creationId xmlns:p14="http://schemas.microsoft.com/office/powerpoint/2010/main" val="1768707618"/>
      </p:ext>
    </p:extLst>
  </p:cSld>
  <p:clrMapOvr>
    <a:masterClrMapping/>
  </p:clrMapOvr>
  <p:transition spd="slow" advTm="9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100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56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99592" y="1641740"/>
            <a:ext cx="3372003" cy="51125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8565" name="Line 5"/>
          <p:cNvSpPr>
            <a:spLocks noChangeShapeType="1"/>
          </p:cNvSpPr>
          <p:nvPr/>
        </p:nvSpPr>
        <p:spPr bwMode="auto">
          <a:xfrm>
            <a:off x="3347864" y="6237312"/>
            <a:ext cx="73122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8566" name="Line 6"/>
          <p:cNvSpPr>
            <a:spLocks noChangeShapeType="1"/>
          </p:cNvSpPr>
          <p:nvPr/>
        </p:nvSpPr>
        <p:spPr bwMode="auto">
          <a:xfrm>
            <a:off x="2267744" y="4419182"/>
            <a:ext cx="73122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爆炸形 1 5"/>
          <p:cNvSpPr/>
          <p:nvPr/>
        </p:nvSpPr>
        <p:spPr>
          <a:xfrm>
            <a:off x="4680013" y="1916832"/>
            <a:ext cx="2520280" cy="2232248"/>
          </a:xfrm>
          <a:prstGeom prst="irregularSeal1">
            <a:avLst/>
          </a:prstGeom>
          <a:solidFill>
            <a:schemeClr val="accent6">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smtClean="0"/>
          </a:p>
          <a:p>
            <a:pPr algn="ctr"/>
            <a:r>
              <a:rPr lang="zh-CN" altLang="en-US" sz="1600" dirty="0" smtClean="0">
                <a:solidFill>
                  <a:schemeClr val="tx1"/>
                </a:solidFill>
              </a:rPr>
              <a:t>对于新建系统，则在规划阶段开始介入</a:t>
            </a:r>
            <a:endParaRPr lang="zh-CN" altLang="en-US" sz="1600" dirty="0">
              <a:solidFill>
                <a:schemeClr val="tx1"/>
              </a:solidFill>
            </a:endParaRPr>
          </a:p>
        </p:txBody>
      </p:sp>
      <p:sp>
        <p:nvSpPr>
          <p:cNvPr id="7" name="爆炸形 1 6"/>
          <p:cNvSpPr/>
          <p:nvPr/>
        </p:nvSpPr>
        <p:spPr>
          <a:xfrm>
            <a:off x="4860032" y="4446127"/>
            <a:ext cx="3203847" cy="2232248"/>
          </a:xfrm>
          <a:prstGeom prst="irregularSeal1">
            <a:avLst/>
          </a:prstGeom>
          <a:solidFill>
            <a:schemeClr val="accent5">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smtClean="0"/>
          </a:p>
          <a:p>
            <a:pPr algn="ctr"/>
            <a:r>
              <a:rPr lang="zh-CN" altLang="en-US" sz="1600" dirty="0" smtClean="0">
                <a:solidFill>
                  <a:schemeClr val="tx1"/>
                </a:solidFill>
              </a:rPr>
              <a:t>对于老建系统，在当下运维阶段启动等级化建设相关工作</a:t>
            </a:r>
            <a:endParaRPr lang="zh-CN" altLang="en-US" sz="1600" dirty="0">
              <a:solidFill>
                <a:schemeClr val="tx1"/>
              </a:solidFill>
            </a:endParaRPr>
          </a:p>
        </p:txBody>
      </p:sp>
      <p:sp>
        <p:nvSpPr>
          <p:cNvPr id="9" name="标题 2"/>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a:latin typeface="+mj-ea"/>
              </a:rPr>
              <a:t>第五章 </a:t>
            </a:r>
            <a:r>
              <a:rPr lang="zh-CN" altLang="en-US" sz="3300" b="1" dirty="0" smtClean="0">
                <a:latin typeface="+mj-ea"/>
              </a:rPr>
              <a:t>信息系统等级化建设</a:t>
            </a:r>
            <a:r>
              <a:rPr lang="en-US" altLang="zh-CN" sz="3300" b="1" dirty="0" smtClean="0">
                <a:latin typeface="+mj-ea"/>
              </a:rPr>
              <a:t/>
            </a:r>
            <a:br>
              <a:rPr lang="en-US" altLang="zh-CN" sz="3300" b="1" dirty="0" smtClean="0">
                <a:latin typeface="+mj-ea"/>
              </a:rPr>
            </a:br>
            <a:r>
              <a:rPr lang="en-US" altLang="zh-CN" sz="3300" b="1" dirty="0" smtClean="0">
                <a:latin typeface="+mj-ea"/>
              </a:rPr>
              <a:t>-----</a:t>
            </a:r>
            <a:r>
              <a:rPr lang="zh-CN" altLang="en-US" sz="3300" b="1" dirty="0" smtClean="0">
                <a:latin typeface="+mj-ea"/>
              </a:rPr>
              <a:t>各环节介入点</a:t>
            </a:r>
            <a:endParaRPr lang="zh-CN" altLang="en-US" sz="3600" dirty="0"/>
          </a:p>
        </p:txBody>
      </p:sp>
    </p:spTree>
    <p:extLst>
      <p:ext uri="{BB962C8B-B14F-4D97-AF65-F5344CB8AC3E}">
        <p14:creationId xmlns:p14="http://schemas.microsoft.com/office/powerpoint/2010/main" val="212542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a:spLocks/>
          </p:cNvSpPr>
          <p:nvPr/>
        </p:nvSpPr>
        <p:spPr>
          <a:xfrm>
            <a:off x="457200" y="338328"/>
            <a:ext cx="8229600" cy="125272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CN" altLang="en-US" b="1" dirty="0">
                <a:latin typeface="+mj-ea"/>
              </a:rPr>
              <a:t>第五章 </a:t>
            </a:r>
            <a:r>
              <a:rPr lang="zh-CN" altLang="en-US" sz="3300" b="1" dirty="0" smtClean="0">
                <a:latin typeface="+mj-ea"/>
              </a:rPr>
              <a:t>信息系统等级化建设</a:t>
            </a:r>
            <a:r>
              <a:rPr lang="en-US" altLang="zh-CN" sz="3300" b="1" dirty="0" smtClean="0">
                <a:latin typeface="+mj-ea"/>
              </a:rPr>
              <a:t/>
            </a:r>
            <a:br>
              <a:rPr lang="en-US" altLang="zh-CN" sz="3300" b="1" dirty="0" smtClean="0">
                <a:latin typeface="+mj-ea"/>
              </a:rPr>
            </a:br>
            <a:r>
              <a:rPr lang="en-US" altLang="zh-CN" sz="3300" b="1" dirty="0" smtClean="0">
                <a:latin typeface="+mj-ea"/>
              </a:rPr>
              <a:t>-----</a:t>
            </a:r>
            <a:r>
              <a:rPr lang="zh-CN" altLang="en-US" sz="3300" b="1" dirty="0" smtClean="0">
                <a:latin typeface="+mj-ea"/>
              </a:rPr>
              <a:t>各相关部门职责</a:t>
            </a:r>
            <a:endParaRPr lang="zh-CN" altLang="en-US" sz="3600" dirty="0"/>
          </a:p>
        </p:txBody>
      </p:sp>
      <p:sp>
        <p:nvSpPr>
          <p:cNvPr id="2" name="矩形 1"/>
          <p:cNvSpPr/>
          <p:nvPr/>
        </p:nvSpPr>
        <p:spPr>
          <a:xfrm>
            <a:off x="251520" y="2136339"/>
            <a:ext cx="8712968" cy="3600986"/>
          </a:xfrm>
          <a:prstGeom prst="rect">
            <a:avLst/>
          </a:prstGeom>
        </p:spPr>
        <p:txBody>
          <a:bodyPr wrap="square">
            <a:spAutoFit/>
          </a:bodyPr>
          <a:lstStyle/>
          <a:p>
            <a:r>
              <a:rPr lang="zh-CN" altLang="en-US" sz="2400" b="1" dirty="0">
                <a:solidFill>
                  <a:srgbClr val="FF0000"/>
                </a:solidFill>
              </a:rPr>
              <a:t>公安机关</a:t>
            </a:r>
            <a:r>
              <a:rPr lang="zh-CN" altLang="en-US" b="1" dirty="0"/>
              <a:t>负责信息安全等级保护工作的监督、检查、指导</a:t>
            </a:r>
            <a:r>
              <a:rPr lang="zh-CN" altLang="en-US" b="1" dirty="0" smtClean="0"/>
              <a:t>；</a:t>
            </a:r>
            <a:endParaRPr lang="en-US" altLang="zh-CN" b="1" dirty="0" smtClean="0"/>
          </a:p>
          <a:p>
            <a:endParaRPr lang="en-US" altLang="zh-CN" b="1" dirty="0" smtClean="0"/>
          </a:p>
          <a:p>
            <a:r>
              <a:rPr lang="zh-CN" altLang="en-US" sz="2400" b="1" dirty="0" smtClean="0">
                <a:solidFill>
                  <a:srgbClr val="FF0000"/>
                </a:solidFill>
              </a:rPr>
              <a:t>国家</a:t>
            </a:r>
            <a:r>
              <a:rPr lang="zh-CN" altLang="en-US" sz="2400" b="1" dirty="0">
                <a:solidFill>
                  <a:srgbClr val="FF0000"/>
                </a:solidFill>
              </a:rPr>
              <a:t>保密工作部门</a:t>
            </a:r>
            <a:r>
              <a:rPr lang="zh-CN" altLang="en-US" b="1" dirty="0"/>
              <a:t>负责等级保护工作中有关保密工作的监督、检查、指导</a:t>
            </a:r>
            <a:r>
              <a:rPr lang="zh-CN" altLang="en-US" b="1" dirty="0" smtClean="0"/>
              <a:t>；</a:t>
            </a:r>
            <a:endParaRPr lang="en-US" altLang="zh-CN" b="1" dirty="0" smtClean="0"/>
          </a:p>
          <a:p>
            <a:endParaRPr lang="en-US" altLang="zh-CN" b="1" dirty="0" smtClean="0"/>
          </a:p>
          <a:p>
            <a:r>
              <a:rPr lang="zh-CN" altLang="en-US" sz="2400" b="1" dirty="0" smtClean="0">
                <a:solidFill>
                  <a:srgbClr val="FF0000"/>
                </a:solidFill>
              </a:rPr>
              <a:t>国家</a:t>
            </a:r>
            <a:r>
              <a:rPr lang="zh-CN" altLang="en-US" sz="2400" b="1" dirty="0">
                <a:solidFill>
                  <a:srgbClr val="FF0000"/>
                </a:solidFill>
              </a:rPr>
              <a:t>密码管理部门</a:t>
            </a:r>
            <a:r>
              <a:rPr lang="zh-CN" altLang="en-US" b="1" dirty="0"/>
              <a:t>负责等级保护工作中有关密码工作的监督、检查、指导</a:t>
            </a:r>
            <a:r>
              <a:rPr lang="zh-CN" altLang="en-US" b="1" dirty="0" smtClean="0"/>
              <a:t>；</a:t>
            </a:r>
            <a:endParaRPr lang="en-US" altLang="zh-CN" b="1" dirty="0" smtClean="0"/>
          </a:p>
          <a:p>
            <a:endParaRPr lang="en-US" altLang="zh-CN" b="1" dirty="0" smtClean="0"/>
          </a:p>
          <a:p>
            <a:r>
              <a:rPr lang="zh-CN" altLang="en-US" sz="2400" b="1" dirty="0" smtClean="0">
                <a:solidFill>
                  <a:srgbClr val="FF0000"/>
                </a:solidFill>
              </a:rPr>
              <a:t>涉及</a:t>
            </a:r>
            <a:r>
              <a:rPr lang="zh-CN" altLang="en-US" sz="2400" b="1" dirty="0">
                <a:solidFill>
                  <a:srgbClr val="FF0000"/>
                </a:solidFill>
              </a:rPr>
              <a:t>其他职能部门</a:t>
            </a:r>
            <a:r>
              <a:rPr lang="zh-CN" altLang="en-US" b="1" dirty="0"/>
              <a:t>管辖范围的事项，由有关职能部门依照国家法律法规的规定进行管理</a:t>
            </a:r>
            <a:r>
              <a:rPr lang="zh-CN" altLang="en-US" b="1" dirty="0" smtClean="0"/>
              <a:t>；</a:t>
            </a:r>
            <a:endParaRPr lang="en-US" altLang="zh-CN" b="1" dirty="0" smtClean="0"/>
          </a:p>
          <a:p>
            <a:endParaRPr lang="en-US" altLang="zh-CN" b="1" dirty="0" smtClean="0"/>
          </a:p>
          <a:p>
            <a:r>
              <a:rPr lang="zh-CN" altLang="en-US" sz="2400" b="1" dirty="0" smtClean="0">
                <a:solidFill>
                  <a:srgbClr val="FF0000"/>
                </a:solidFill>
              </a:rPr>
              <a:t>国务院</a:t>
            </a:r>
            <a:r>
              <a:rPr lang="zh-CN" altLang="en-US" sz="2400" b="1" dirty="0">
                <a:solidFill>
                  <a:srgbClr val="FF0000"/>
                </a:solidFill>
              </a:rPr>
              <a:t>信息化工作办公室及地方信息化领导小组办事机构</a:t>
            </a:r>
            <a:r>
              <a:rPr lang="zh-CN" altLang="en-US" b="1" dirty="0"/>
              <a:t>负责等级保护工作的部门间协调。 </a:t>
            </a:r>
            <a:endParaRPr lang="zh-CN" altLang="en-US" dirty="0"/>
          </a:p>
        </p:txBody>
      </p:sp>
    </p:spTree>
    <p:extLst>
      <p:ext uri="{BB962C8B-B14F-4D97-AF65-F5344CB8AC3E}">
        <p14:creationId xmlns:p14="http://schemas.microsoft.com/office/powerpoint/2010/main" val="3877029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9512" y="1844824"/>
            <a:ext cx="8712967" cy="4896544"/>
          </a:xfrm>
        </p:spPr>
        <p:txBody>
          <a:bodyPr>
            <a:normAutofit fontScale="55000" lnSpcReduction="20000"/>
          </a:bodyPr>
          <a:lstStyle/>
          <a:p>
            <a:r>
              <a:rPr lang="zh-CN" altLang="en-US" dirty="0" smtClean="0"/>
              <a:t>★</a:t>
            </a:r>
            <a:r>
              <a:rPr lang="zh-CN" altLang="en-US" b="1" dirty="0"/>
              <a:t>二</a:t>
            </a:r>
            <a:r>
              <a:rPr lang="zh-CN" altLang="en-US" b="1" dirty="0" smtClean="0"/>
              <a:t>级系统</a:t>
            </a:r>
            <a:r>
              <a:rPr lang="zh-CN" altLang="en-US" dirty="0" smtClean="0"/>
              <a:t>★：</a:t>
            </a:r>
            <a:endParaRPr lang="zh-CN" altLang="en-US" dirty="0"/>
          </a:p>
          <a:p>
            <a:r>
              <a:rPr lang="zh-CN" altLang="en-US" sz="2900" b="1" dirty="0"/>
              <a:t>机房方面的安全措施需求如下：</a:t>
            </a:r>
          </a:p>
          <a:p>
            <a:r>
              <a:rPr lang="en-US" altLang="zh-CN" dirty="0"/>
              <a:t>1</a:t>
            </a:r>
            <a:r>
              <a:rPr lang="zh-CN" altLang="en-US" dirty="0"/>
              <a:t>、防盗报警系统</a:t>
            </a:r>
          </a:p>
          <a:p>
            <a:r>
              <a:rPr lang="en-US" altLang="zh-CN" dirty="0"/>
              <a:t>2</a:t>
            </a:r>
            <a:r>
              <a:rPr lang="zh-CN" altLang="en-US" dirty="0"/>
              <a:t>、灭火设备和火灾自动报警系统</a:t>
            </a:r>
          </a:p>
          <a:p>
            <a:r>
              <a:rPr lang="en-US" altLang="zh-CN" dirty="0"/>
              <a:t>3</a:t>
            </a:r>
            <a:r>
              <a:rPr lang="zh-CN" altLang="en-US" dirty="0"/>
              <a:t>、水敏感检测仪及漏水检测报警系统</a:t>
            </a:r>
          </a:p>
          <a:p>
            <a:r>
              <a:rPr lang="en-US" altLang="zh-CN" dirty="0"/>
              <a:t>4</a:t>
            </a:r>
            <a:r>
              <a:rPr lang="zh-CN" altLang="en-US" dirty="0"/>
              <a:t>、精密空调</a:t>
            </a:r>
          </a:p>
          <a:p>
            <a:r>
              <a:rPr lang="en-US" altLang="zh-CN" dirty="0"/>
              <a:t>5</a:t>
            </a:r>
            <a:r>
              <a:rPr lang="zh-CN" altLang="en-US" dirty="0"/>
              <a:t>、</a:t>
            </a:r>
            <a:r>
              <a:rPr lang="zh-CN" altLang="en-US" dirty="0" smtClean="0"/>
              <a:t>备用发电机</a:t>
            </a:r>
            <a:endParaRPr lang="en-US" altLang="zh-CN" dirty="0" smtClean="0"/>
          </a:p>
          <a:p>
            <a:r>
              <a:rPr lang="en-US" altLang="zh-CN" dirty="0" smtClean="0"/>
              <a:t>6</a:t>
            </a:r>
            <a:r>
              <a:rPr lang="zh-CN" altLang="en-US" dirty="0" smtClean="0"/>
              <a:t>、防雷装置</a:t>
            </a:r>
            <a:r>
              <a:rPr lang="en-US" altLang="zh-CN" dirty="0" smtClean="0"/>
              <a:t>/</a:t>
            </a:r>
            <a:r>
              <a:rPr lang="zh-CN" altLang="en-US" dirty="0" smtClean="0"/>
              <a:t>防静电地板</a:t>
            </a:r>
            <a:endParaRPr lang="zh-CN" altLang="en-US" dirty="0"/>
          </a:p>
          <a:p>
            <a:endParaRPr lang="zh-CN" altLang="en-US" dirty="0"/>
          </a:p>
          <a:p>
            <a:r>
              <a:rPr lang="zh-CN" altLang="en-US" sz="2900" b="1" dirty="0"/>
              <a:t>主机和网络安全层面需要部署的安全产品如下：</a:t>
            </a:r>
          </a:p>
          <a:p>
            <a:r>
              <a:rPr lang="en-US" altLang="zh-CN" dirty="0"/>
              <a:t>1</a:t>
            </a:r>
            <a:r>
              <a:rPr lang="zh-CN" altLang="en-US" dirty="0"/>
              <a:t>、防火墙或者入侵防御</a:t>
            </a:r>
            <a:r>
              <a:rPr lang="zh-CN" altLang="en-US" dirty="0" smtClean="0"/>
              <a:t>系统（基于网络的）</a:t>
            </a:r>
            <a:endParaRPr lang="zh-CN" altLang="en-US" dirty="0"/>
          </a:p>
          <a:p>
            <a:r>
              <a:rPr lang="en-US" altLang="zh-CN" dirty="0"/>
              <a:t>2</a:t>
            </a:r>
            <a:r>
              <a:rPr lang="zh-CN" altLang="en-US" dirty="0"/>
              <a:t>、上网行为管理系统</a:t>
            </a:r>
          </a:p>
          <a:p>
            <a:r>
              <a:rPr lang="en-US" altLang="zh-CN" dirty="0"/>
              <a:t>3</a:t>
            </a:r>
            <a:r>
              <a:rPr lang="zh-CN" altLang="en-US" dirty="0"/>
              <a:t>、网络准入系统</a:t>
            </a:r>
          </a:p>
          <a:p>
            <a:r>
              <a:rPr lang="en-US" altLang="zh-CN" dirty="0"/>
              <a:t>4</a:t>
            </a:r>
            <a:r>
              <a:rPr lang="zh-CN" altLang="en-US" dirty="0"/>
              <a:t>、审计平台或者统一监控</a:t>
            </a:r>
            <a:r>
              <a:rPr lang="zh-CN" altLang="en-US" dirty="0" smtClean="0"/>
              <a:t>平台</a:t>
            </a:r>
            <a:endParaRPr lang="zh-CN" altLang="en-US" dirty="0"/>
          </a:p>
          <a:p>
            <a:r>
              <a:rPr lang="en-US" altLang="zh-CN" dirty="0"/>
              <a:t>5</a:t>
            </a:r>
            <a:r>
              <a:rPr lang="zh-CN" altLang="en-US" dirty="0"/>
              <a:t>、防病毒</a:t>
            </a:r>
            <a:r>
              <a:rPr lang="zh-CN" altLang="en-US" dirty="0" smtClean="0"/>
              <a:t>软件（主机版）</a:t>
            </a:r>
            <a:endParaRPr lang="zh-CN" altLang="en-US" dirty="0"/>
          </a:p>
          <a:p>
            <a:endParaRPr lang="zh-CN" altLang="en-US" dirty="0"/>
          </a:p>
          <a:p>
            <a:endParaRPr lang="zh-CN" altLang="en-US" dirty="0"/>
          </a:p>
          <a:p>
            <a:r>
              <a:rPr lang="zh-CN" altLang="en-US" sz="2900" b="1" dirty="0"/>
              <a:t>应用及数据安全层面需要部署的安全产品如下：</a:t>
            </a:r>
          </a:p>
          <a:p>
            <a:r>
              <a:rPr lang="en-US" altLang="zh-CN" dirty="0"/>
              <a:t>1</a:t>
            </a:r>
            <a:r>
              <a:rPr lang="zh-CN" altLang="en-US" dirty="0"/>
              <a:t>、</a:t>
            </a:r>
            <a:r>
              <a:rPr lang="en-US" altLang="zh-CN" dirty="0"/>
              <a:t>VPN</a:t>
            </a:r>
          </a:p>
          <a:p>
            <a:r>
              <a:rPr lang="en-US" altLang="zh-CN" dirty="0"/>
              <a:t>2</a:t>
            </a:r>
            <a:r>
              <a:rPr lang="zh-CN" altLang="en-US" dirty="0"/>
              <a:t>、网页防篡改系统（针对网站系统）</a:t>
            </a:r>
          </a:p>
          <a:p>
            <a:r>
              <a:rPr lang="en-US" altLang="zh-CN" dirty="0"/>
              <a:t>3</a:t>
            </a:r>
            <a:r>
              <a:rPr lang="zh-CN" altLang="en-US" dirty="0"/>
              <a:t>、数据异地备份存储设备</a:t>
            </a:r>
          </a:p>
          <a:p>
            <a:r>
              <a:rPr lang="en-US" altLang="zh-CN" dirty="0"/>
              <a:t>4</a:t>
            </a:r>
            <a:r>
              <a:rPr lang="zh-CN" altLang="en-US" dirty="0"/>
              <a:t>、主要网络设备、通信线路和数据处理系统的硬件</a:t>
            </a:r>
            <a:r>
              <a:rPr lang="zh-CN" altLang="en-US" dirty="0" smtClean="0"/>
              <a:t>冗余</a:t>
            </a:r>
            <a:endParaRPr lang="en-US" altLang="zh-CN" dirty="0"/>
          </a:p>
          <a:p>
            <a:pPr marL="0" indent="0">
              <a:buNone/>
            </a:pPr>
            <a:r>
              <a:rPr lang="en-US" altLang="zh-CN" dirty="0" smtClean="0"/>
              <a:t>            </a:t>
            </a:r>
            <a:r>
              <a:rPr lang="zh-CN" altLang="en-US" dirty="0" smtClean="0"/>
              <a:t>（</a:t>
            </a:r>
            <a:r>
              <a:rPr lang="zh-CN" altLang="en-US" dirty="0"/>
              <a:t>关键设备双机冗余）。</a:t>
            </a:r>
          </a:p>
        </p:txBody>
      </p:sp>
      <p:sp>
        <p:nvSpPr>
          <p:cNvPr id="3" name="标题 2"/>
          <p:cNvSpPr>
            <a:spLocks noGrp="1"/>
          </p:cNvSpPr>
          <p:nvPr>
            <p:ph type="title"/>
          </p:nvPr>
        </p:nvSpPr>
        <p:spPr/>
        <p:txBody>
          <a:bodyPr>
            <a:normAutofit fontScale="90000"/>
          </a:bodyPr>
          <a:lstStyle/>
          <a:p>
            <a:r>
              <a:rPr lang="zh-CN" altLang="en-US" dirty="0" smtClean="0"/>
              <a:t>第六章 </a:t>
            </a:r>
            <a:r>
              <a:rPr lang="zh-CN" altLang="en-US" sz="3600" dirty="0" smtClean="0"/>
              <a:t>典型的信息系统安全防护措施</a:t>
            </a:r>
            <a:r>
              <a:rPr lang="en-US" altLang="zh-CN" sz="3600" dirty="0" smtClean="0"/>
              <a:t/>
            </a:r>
            <a:br>
              <a:rPr lang="en-US" altLang="zh-CN" sz="3600" dirty="0" smtClean="0"/>
            </a:br>
            <a:r>
              <a:rPr lang="en-US" altLang="zh-CN" sz="3600" dirty="0" smtClean="0"/>
              <a:t>-----</a:t>
            </a:r>
            <a:r>
              <a:rPr lang="zh-CN" altLang="en-US" sz="3600" dirty="0" smtClean="0"/>
              <a:t>二级系统（技术）</a:t>
            </a:r>
            <a:endParaRPr lang="zh-CN" altLang="en-US" sz="3600" dirty="0"/>
          </a:p>
        </p:txBody>
      </p:sp>
      <p:sp>
        <p:nvSpPr>
          <p:cNvPr id="4" name="加号 3"/>
          <p:cNvSpPr/>
          <p:nvPr/>
        </p:nvSpPr>
        <p:spPr>
          <a:xfrm>
            <a:off x="5076056" y="3991534"/>
            <a:ext cx="388640" cy="431836"/>
          </a:xfrm>
          <a:prstGeom prst="mathPlus">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0000"/>
              </a:solidFill>
            </a:endParaRPr>
          </a:p>
        </p:txBody>
      </p:sp>
      <p:sp>
        <p:nvSpPr>
          <p:cNvPr id="7" name="右大括号 6"/>
          <p:cNvSpPr/>
          <p:nvPr/>
        </p:nvSpPr>
        <p:spPr>
          <a:xfrm>
            <a:off x="4641074" y="1844824"/>
            <a:ext cx="432048" cy="4680520"/>
          </a:xfrm>
          <a:prstGeom prst="rightBrace">
            <a:avLst>
              <a:gd name="adj1" fmla="val 8333"/>
              <a:gd name="adj2" fmla="val 50454"/>
            </a:avLst>
          </a:prstGeom>
          <a:noFill/>
          <a:ln w="28575" cmpd="sng">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等于号 7"/>
          <p:cNvSpPr/>
          <p:nvPr/>
        </p:nvSpPr>
        <p:spPr>
          <a:xfrm>
            <a:off x="8028384" y="4024438"/>
            <a:ext cx="277181" cy="366028"/>
          </a:xfrm>
          <a:prstGeom prst="mathEqual">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9" name="矩形 8"/>
          <p:cNvSpPr/>
          <p:nvPr/>
        </p:nvSpPr>
        <p:spPr>
          <a:xfrm>
            <a:off x="8377353" y="3284984"/>
            <a:ext cx="720080" cy="1815882"/>
          </a:xfrm>
          <a:prstGeom prst="rect">
            <a:avLst/>
          </a:prstGeom>
          <a:noFill/>
        </p:spPr>
        <p:txBody>
          <a:bodyPr wrap="square" lIns="91440" tIns="45720" rIns="91440" bIns="45720">
            <a:spAutoFit/>
          </a:bodyPr>
          <a:lstStyle/>
          <a:p>
            <a:pPr algn="ctr"/>
            <a:r>
              <a:rPr lang="zh-CN" alt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技</a:t>
            </a:r>
            <a:endParaRPr lang="en-US" altLang="zh-CN"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术</a:t>
            </a:r>
            <a:endParaRPr lang="en-US" altLang="zh-CN"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安</a:t>
            </a:r>
            <a:endParaRPr lang="en-US" altLang="zh-CN"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全</a:t>
            </a:r>
            <a:endParaRPr lang="zh-CN"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10" name="图示 9"/>
          <p:cNvGraphicFramePr/>
          <p:nvPr>
            <p:extLst>
              <p:ext uri="{D42A27DB-BD31-4B8C-83A1-F6EECF244321}">
                <p14:modId xmlns:p14="http://schemas.microsoft.com/office/powerpoint/2010/main" val="2996991980"/>
              </p:ext>
            </p:extLst>
          </p:nvPr>
        </p:nvGraphicFramePr>
        <p:xfrm>
          <a:off x="5508104" y="2894683"/>
          <a:ext cx="2347664" cy="23345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71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00"/>
                                        <p:tgtEl>
                                          <p:spTgt spid="2">
                                            <p:txEl>
                                              <p:pRg st="5" end="5"/>
                                            </p:txEl>
                                          </p:spTgt>
                                        </p:tgtEl>
                                      </p:cBhvr>
                                    </p:animEffect>
                                    <p:anim calcmode="lin" valueType="num">
                                      <p:cBhvr>
                                        <p:cTn id="2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00"/>
                                        <p:tgtEl>
                                          <p:spTgt spid="2">
                                            <p:txEl>
                                              <p:pRg st="6" end="6"/>
                                            </p:txEl>
                                          </p:spTgt>
                                        </p:tgtEl>
                                      </p:cBhvr>
                                    </p:animEffect>
                                    <p:anim calcmode="lin" valueType="num">
                                      <p:cBhvr>
                                        <p:cTn id="3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1000"/>
                                        <p:tgtEl>
                                          <p:spTgt spid="2">
                                            <p:txEl>
                                              <p:pRg st="7" end="7"/>
                                            </p:txEl>
                                          </p:spTgt>
                                        </p:tgtEl>
                                      </p:cBhvr>
                                    </p:animEffect>
                                    <p:anim calcmode="lin" valueType="num">
                                      <p:cBhvr>
                                        <p:cTn id="3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fade">
                                      <p:cBhvr>
                                        <p:cTn id="44" dur="1000"/>
                                        <p:tgtEl>
                                          <p:spTgt spid="2">
                                            <p:txEl>
                                              <p:pRg st="9" end="9"/>
                                            </p:txEl>
                                          </p:spTgt>
                                        </p:tgtEl>
                                      </p:cBhvr>
                                    </p:animEffect>
                                    <p:anim calcmode="lin" valueType="num">
                                      <p:cBhvr>
                                        <p:cTn id="4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1000"/>
                                        <p:tgtEl>
                                          <p:spTgt spid="2">
                                            <p:txEl>
                                              <p:pRg st="10" end="10"/>
                                            </p:txEl>
                                          </p:spTgt>
                                        </p:tgtEl>
                                      </p:cBhvr>
                                    </p:animEffect>
                                    <p:anim calcmode="lin" valueType="num">
                                      <p:cBhvr>
                                        <p:cTn id="5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fade">
                                      <p:cBhvr>
                                        <p:cTn id="54" dur="1000"/>
                                        <p:tgtEl>
                                          <p:spTgt spid="2">
                                            <p:txEl>
                                              <p:pRg st="11" end="11"/>
                                            </p:txEl>
                                          </p:spTgt>
                                        </p:tgtEl>
                                      </p:cBhvr>
                                    </p:animEffect>
                                    <p:anim calcmode="lin" valueType="num">
                                      <p:cBhvr>
                                        <p:cTn id="5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Effect transition="in" filter="fade">
                                      <p:cBhvr>
                                        <p:cTn id="59" dur="1000"/>
                                        <p:tgtEl>
                                          <p:spTgt spid="2">
                                            <p:txEl>
                                              <p:pRg st="12" end="12"/>
                                            </p:txEl>
                                          </p:spTgt>
                                        </p:tgtEl>
                                      </p:cBhvr>
                                    </p:animEffect>
                                    <p:anim calcmode="lin" valueType="num">
                                      <p:cBhvr>
                                        <p:cTn id="60"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
                                            <p:txEl>
                                              <p:pRg st="13" end="13"/>
                                            </p:txEl>
                                          </p:spTgt>
                                        </p:tgtEl>
                                        <p:attrNameLst>
                                          <p:attrName>style.visibility</p:attrName>
                                        </p:attrNameLst>
                                      </p:cBhvr>
                                      <p:to>
                                        <p:strVal val="visible"/>
                                      </p:to>
                                    </p:set>
                                    <p:animEffect transition="in" filter="fade">
                                      <p:cBhvr>
                                        <p:cTn id="64" dur="1000"/>
                                        <p:tgtEl>
                                          <p:spTgt spid="2">
                                            <p:txEl>
                                              <p:pRg st="13" end="13"/>
                                            </p:txEl>
                                          </p:spTgt>
                                        </p:tgtEl>
                                      </p:cBhvr>
                                    </p:animEffect>
                                    <p:anim calcmode="lin" valueType="num">
                                      <p:cBhvr>
                                        <p:cTn id="65"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2">
                                            <p:txEl>
                                              <p:pRg st="14" end="14"/>
                                            </p:txEl>
                                          </p:spTgt>
                                        </p:tgtEl>
                                        <p:attrNameLst>
                                          <p:attrName>style.visibility</p:attrName>
                                        </p:attrNameLst>
                                      </p:cBhvr>
                                      <p:to>
                                        <p:strVal val="visible"/>
                                      </p:to>
                                    </p:set>
                                    <p:animEffect transition="in" filter="fade">
                                      <p:cBhvr>
                                        <p:cTn id="69" dur="1000"/>
                                        <p:tgtEl>
                                          <p:spTgt spid="2">
                                            <p:txEl>
                                              <p:pRg st="14" end="14"/>
                                            </p:txEl>
                                          </p:spTgt>
                                        </p:tgtEl>
                                      </p:cBhvr>
                                    </p:animEffect>
                                    <p:anim calcmode="lin" valueType="num">
                                      <p:cBhvr>
                                        <p:cTn id="70"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2">
                                            <p:txEl>
                                              <p:pRg st="17" end="17"/>
                                            </p:txEl>
                                          </p:spTgt>
                                        </p:tgtEl>
                                        <p:attrNameLst>
                                          <p:attrName>style.visibility</p:attrName>
                                        </p:attrNameLst>
                                      </p:cBhvr>
                                      <p:to>
                                        <p:strVal val="visible"/>
                                      </p:to>
                                    </p:set>
                                    <p:animEffect transition="in" filter="fade">
                                      <p:cBhvr>
                                        <p:cTn id="76" dur="1000"/>
                                        <p:tgtEl>
                                          <p:spTgt spid="2">
                                            <p:txEl>
                                              <p:pRg st="17" end="17"/>
                                            </p:txEl>
                                          </p:spTgt>
                                        </p:tgtEl>
                                      </p:cBhvr>
                                    </p:animEffect>
                                    <p:anim calcmode="lin" valueType="num">
                                      <p:cBhvr>
                                        <p:cTn id="77"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78"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
                                            <p:txEl>
                                              <p:pRg st="18" end="18"/>
                                            </p:txEl>
                                          </p:spTgt>
                                        </p:tgtEl>
                                        <p:attrNameLst>
                                          <p:attrName>style.visibility</p:attrName>
                                        </p:attrNameLst>
                                      </p:cBhvr>
                                      <p:to>
                                        <p:strVal val="visible"/>
                                      </p:to>
                                    </p:set>
                                    <p:animEffect transition="in" filter="fade">
                                      <p:cBhvr>
                                        <p:cTn id="81" dur="1000"/>
                                        <p:tgtEl>
                                          <p:spTgt spid="2">
                                            <p:txEl>
                                              <p:pRg st="18" end="18"/>
                                            </p:txEl>
                                          </p:spTgt>
                                        </p:tgtEl>
                                      </p:cBhvr>
                                    </p:animEffect>
                                    <p:anim calcmode="lin" valueType="num">
                                      <p:cBhvr>
                                        <p:cTn id="82" dur="10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18" end="18"/>
                                            </p:txEl>
                                          </p:spTgt>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
                                            <p:txEl>
                                              <p:pRg st="19" end="19"/>
                                            </p:txEl>
                                          </p:spTgt>
                                        </p:tgtEl>
                                        <p:attrNameLst>
                                          <p:attrName>style.visibility</p:attrName>
                                        </p:attrNameLst>
                                      </p:cBhvr>
                                      <p:to>
                                        <p:strVal val="visible"/>
                                      </p:to>
                                    </p:set>
                                    <p:animEffect transition="in" filter="fade">
                                      <p:cBhvr>
                                        <p:cTn id="86" dur="1000"/>
                                        <p:tgtEl>
                                          <p:spTgt spid="2">
                                            <p:txEl>
                                              <p:pRg st="19" end="19"/>
                                            </p:txEl>
                                          </p:spTgt>
                                        </p:tgtEl>
                                      </p:cBhvr>
                                    </p:animEffect>
                                    <p:anim calcmode="lin" valueType="num">
                                      <p:cBhvr>
                                        <p:cTn id="87"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88" dur="1000" fill="hold"/>
                                        <p:tgtEl>
                                          <p:spTgt spid="2">
                                            <p:txEl>
                                              <p:pRg st="19" end="19"/>
                                            </p:txEl>
                                          </p:spTgt>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
                                            <p:txEl>
                                              <p:pRg st="20" end="20"/>
                                            </p:txEl>
                                          </p:spTgt>
                                        </p:tgtEl>
                                        <p:attrNameLst>
                                          <p:attrName>style.visibility</p:attrName>
                                        </p:attrNameLst>
                                      </p:cBhvr>
                                      <p:to>
                                        <p:strVal val="visible"/>
                                      </p:to>
                                    </p:set>
                                    <p:animEffect transition="in" filter="fade">
                                      <p:cBhvr>
                                        <p:cTn id="91" dur="1000"/>
                                        <p:tgtEl>
                                          <p:spTgt spid="2">
                                            <p:txEl>
                                              <p:pRg st="20" end="20"/>
                                            </p:txEl>
                                          </p:spTgt>
                                        </p:tgtEl>
                                      </p:cBhvr>
                                    </p:animEffect>
                                    <p:anim calcmode="lin" valueType="num">
                                      <p:cBhvr>
                                        <p:cTn id="92" dur="1000" fill="hold"/>
                                        <p:tgtEl>
                                          <p:spTgt spid="2">
                                            <p:txEl>
                                              <p:pRg st="20" end="20"/>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20" end="20"/>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
                                            <p:txEl>
                                              <p:pRg st="21" end="21"/>
                                            </p:txEl>
                                          </p:spTgt>
                                        </p:tgtEl>
                                        <p:attrNameLst>
                                          <p:attrName>style.visibility</p:attrName>
                                        </p:attrNameLst>
                                      </p:cBhvr>
                                      <p:to>
                                        <p:strVal val="visible"/>
                                      </p:to>
                                    </p:set>
                                    <p:animEffect transition="in" filter="fade">
                                      <p:cBhvr>
                                        <p:cTn id="96" dur="1000"/>
                                        <p:tgtEl>
                                          <p:spTgt spid="2">
                                            <p:txEl>
                                              <p:pRg st="21" end="21"/>
                                            </p:txEl>
                                          </p:spTgt>
                                        </p:tgtEl>
                                      </p:cBhvr>
                                    </p:animEffect>
                                    <p:anim calcmode="lin" valueType="num">
                                      <p:cBhvr>
                                        <p:cTn id="97" dur="1000" fill="hold"/>
                                        <p:tgtEl>
                                          <p:spTgt spid="2">
                                            <p:txEl>
                                              <p:pRg st="21" end="21"/>
                                            </p:txEl>
                                          </p:spTgt>
                                        </p:tgtEl>
                                        <p:attrNameLst>
                                          <p:attrName>ppt_x</p:attrName>
                                        </p:attrNameLst>
                                      </p:cBhvr>
                                      <p:tavLst>
                                        <p:tav tm="0">
                                          <p:val>
                                            <p:strVal val="#ppt_x"/>
                                          </p:val>
                                        </p:tav>
                                        <p:tav tm="100000">
                                          <p:val>
                                            <p:strVal val="#ppt_x"/>
                                          </p:val>
                                        </p:tav>
                                      </p:tavLst>
                                    </p:anim>
                                    <p:anim calcmode="lin" valueType="num">
                                      <p:cBhvr>
                                        <p:cTn id="98" dur="1000" fill="hold"/>
                                        <p:tgtEl>
                                          <p:spTgt spid="2">
                                            <p:txEl>
                                              <p:pRg st="21" end="21"/>
                                            </p:txEl>
                                          </p:spTgt>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2">
                                            <p:txEl>
                                              <p:pRg st="22" end="22"/>
                                            </p:txEl>
                                          </p:spTgt>
                                        </p:tgtEl>
                                        <p:attrNameLst>
                                          <p:attrName>style.visibility</p:attrName>
                                        </p:attrNameLst>
                                      </p:cBhvr>
                                      <p:to>
                                        <p:strVal val="visible"/>
                                      </p:to>
                                    </p:set>
                                    <p:animEffect transition="in" filter="fade">
                                      <p:cBhvr>
                                        <p:cTn id="101" dur="1000"/>
                                        <p:tgtEl>
                                          <p:spTgt spid="2">
                                            <p:txEl>
                                              <p:pRg st="22" end="22"/>
                                            </p:txEl>
                                          </p:spTgt>
                                        </p:tgtEl>
                                      </p:cBhvr>
                                    </p:animEffect>
                                    <p:anim calcmode="lin" valueType="num">
                                      <p:cBhvr>
                                        <p:cTn id="102" dur="1000" fill="hold"/>
                                        <p:tgtEl>
                                          <p:spTgt spid="2">
                                            <p:txEl>
                                              <p:pRg st="22" end="22"/>
                                            </p:txEl>
                                          </p:spTgt>
                                        </p:tgtEl>
                                        <p:attrNameLst>
                                          <p:attrName>ppt_x</p:attrName>
                                        </p:attrNameLst>
                                      </p:cBhvr>
                                      <p:tavLst>
                                        <p:tav tm="0">
                                          <p:val>
                                            <p:strVal val="#ppt_x"/>
                                          </p:val>
                                        </p:tav>
                                        <p:tav tm="100000">
                                          <p:val>
                                            <p:strVal val="#ppt_x"/>
                                          </p:val>
                                        </p:tav>
                                      </p:tavLst>
                                    </p:anim>
                                    <p:anim calcmode="lin" valueType="num">
                                      <p:cBhvr>
                                        <p:cTn id="103" dur="1000" fill="hold"/>
                                        <p:tgtEl>
                                          <p:spTgt spid="2">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7"/>
                                        </p:tgtEl>
                                        <p:attrNameLst>
                                          <p:attrName>style.visibility</p:attrName>
                                        </p:attrNameLst>
                                      </p:cBhvr>
                                      <p:to>
                                        <p:strVal val="visible"/>
                                      </p:to>
                                    </p:set>
                                    <p:anim calcmode="lin" valueType="num">
                                      <p:cBhvr>
                                        <p:cTn id="108" dur="1000" fill="hold"/>
                                        <p:tgtEl>
                                          <p:spTgt spid="7"/>
                                        </p:tgtEl>
                                        <p:attrNameLst>
                                          <p:attrName>ppt_w</p:attrName>
                                        </p:attrNameLst>
                                      </p:cBhvr>
                                      <p:tavLst>
                                        <p:tav tm="0">
                                          <p:val>
                                            <p:fltVal val="0"/>
                                          </p:val>
                                        </p:tav>
                                        <p:tav tm="100000">
                                          <p:val>
                                            <p:strVal val="#ppt_w"/>
                                          </p:val>
                                        </p:tav>
                                      </p:tavLst>
                                    </p:anim>
                                    <p:anim calcmode="lin" valueType="num">
                                      <p:cBhvr>
                                        <p:cTn id="109" dur="1000" fill="hold"/>
                                        <p:tgtEl>
                                          <p:spTgt spid="7"/>
                                        </p:tgtEl>
                                        <p:attrNameLst>
                                          <p:attrName>ppt_h</p:attrName>
                                        </p:attrNameLst>
                                      </p:cBhvr>
                                      <p:tavLst>
                                        <p:tav tm="0">
                                          <p:val>
                                            <p:fltVal val="0"/>
                                          </p:val>
                                        </p:tav>
                                        <p:tav tm="100000">
                                          <p:val>
                                            <p:strVal val="#ppt_h"/>
                                          </p:val>
                                        </p:tav>
                                      </p:tavLst>
                                    </p:anim>
                                    <p:anim calcmode="lin" valueType="num">
                                      <p:cBhvr>
                                        <p:cTn id="110" dur="1000" fill="hold"/>
                                        <p:tgtEl>
                                          <p:spTgt spid="7"/>
                                        </p:tgtEl>
                                        <p:attrNameLst>
                                          <p:attrName>style.rotation</p:attrName>
                                        </p:attrNameLst>
                                      </p:cBhvr>
                                      <p:tavLst>
                                        <p:tav tm="0">
                                          <p:val>
                                            <p:fltVal val="90"/>
                                          </p:val>
                                        </p:tav>
                                        <p:tav tm="100000">
                                          <p:val>
                                            <p:fltVal val="0"/>
                                          </p:val>
                                        </p:tav>
                                      </p:tavLst>
                                    </p:anim>
                                    <p:animEffect transition="in" filter="fade">
                                      <p:cBhvr>
                                        <p:cTn id="111" dur="1000"/>
                                        <p:tgtEl>
                                          <p:spTgt spid="7"/>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fade">
                                      <p:cBhvr>
                                        <p:cTn id="116" dur="1000"/>
                                        <p:tgtEl>
                                          <p:spTgt spid="4"/>
                                        </p:tgtEl>
                                      </p:cBhvr>
                                    </p:animEffect>
                                    <p:anim calcmode="lin" valueType="num">
                                      <p:cBhvr>
                                        <p:cTn id="117" dur="1000" fill="hold"/>
                                        <p:tgtEl>
                                          <p:spTgt spid="4"/>
                                        </p:tgtEl>
                                        <p:attrNameLst>
                                          <p:attrName>ppt_x</p:attrName>
                                        </p:attrNameLst>
                                      </p:cBhvr>
                                      <p:tavLst>
                                        <p:tav tm="0">
                                          <p:val>
                                            <p:strVal val="#ppt_x"/>
                                          </p:val>
                                        </p:tav>
                                        <p:tav tm="100000">
                                          <p:val>
                                            <p:strVal val="#ppt_x"/>
                                          </p:val>
                                        </p:tav>
                                      </p:tavLst>
                                    </p:anim>
                                    <p:anim calcmode="lin" valueType="num">
                                      <p:cBhvr>
                                        <p:cTn id="1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fade">
                                      <p:cBhvr>
                                        <p:cTn id="123" dur="1000"/>
                                        <p:tgtEl>
                                          <p:spTgt spid="10"/>
                                        </p:tgtEl>
                                      </p:cBhvr>
                                    </p:animEffect>
                                    <p:anim calcmode="lin" valueType="num">
                                      <p:cBhvr>
                                        <p:cTn id="124" dur="1000" fill="hold"/>
                                        <p:tgtEl>
                                          <p:spTgt spid="10"/>
                                        </p:tgtEl>
                                        <p:attrNameLst>
                                          <p:attrName>ppt_x</p:attrName>
                                        </p:attrNameLst>
                                      </p:cBhvr>
                                      <p:tavLst>
                                        <p:tav tm="0">
                                          <p:val>
                                            <p:strVal val="#ppt_x"/>
                                          </p:val>
                                        </p:tav>
                                        <p:tav tm="100000">
                                          <p:val>
                                            <p:strVal val="#ppt_x"/>
                                          </p:val>
                                        </p:tav>
                                      </p:tavLst>
                                    </p:anim>
                                    <p:anim calcmode="lin" valueType="num">
                                      <p:cBhvr>
                                        <p:cTn id="1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1000"/>
                                        <p:tgtEl>
                                          <p:spTgt spid="8"/>
                                        </p:tgtEl>
                                      </p:cBhvr>
                                    </p:animEffect>
                                    <p:anim calcmode="lin" valueType="num">
                                      <p:cBhvr>
                                        <p:cTn id="131" dur="1000" fill="hold"/>
                                        <p:tgtEl>
                                          <p:spTgt spid="8"/>
                                        </p:tgtEl>
                                        <p:attrNameLst>
                                          <p:attrName>ppt_x</p:attrName>
                                        </p:attrNameLst>
                                      </p:cBhvr>
                                      <p:tavLst>
                                        <p:tav tm="0">
                                          <p:val>
                                            <p:strVal val="#ppt_x"/>
                                          </p:val>
                                        </p:tav>
                                        <p:tav tm="100000">
                                          <p:val>
                                            <p:strVal val="#ppt_x"/>
                                          </p:val>
                                        </p:tav>
                                      </p:tavLst>
                                    </p:anim>
                                    <p:anim calcmode="lin" valueType="num">
                                      <p:cBhvr>
                                        <p:cTn id="1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31" presetClass="entr" presetSubtype="0"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 calcmode="lin" valueType="num">
                                      <p:cBhvr>
                                        <p:cTn id="137" dur="1000" fill="hold"/>
                                        <p:tgtEl>
                                          <p:spTgt spid="9"/>
                                        </p:tgtEl>
                                        <p:attrNameLst>
                                          <p:attrName>ppt_w</p:attrName>
                                        </p:attrNameLst>
                                      </p:cBhvr>
                                      <p:tavLst>
                                        <p:tav tm="0">
                                          <p:val>
                                            <p:fltVal val="0"/>
                                          </p:val>
                                        </p:tav>
                                        <p:tav tm="100000">
                                          <p:val>
                                            <p:strVal val="#ppt_w"/>
                                          </p:val>
                                        </p:tav>
                                      </p:tavLst>
                                    </p:anim>
                                    <p:anim calcmode="lin" valueType="num">
                                      <p:cBhvr>
                                        <p:cTn id="138" dur="1000" fill="hold"/>
                                        <p:tgtEl>
                                          <p:spTgt spid="9"/>
                                        </p:tgtEl>
                                        <p:attrNameLst>
                                          <p:attrName>ppt_h</p:attrName>
                                        </p:attrNameLst>
                                      </p:cBhvr>
                                      <p:tavLst>
                                        <p:tav tm="0">
                                          <p:val>
                                            <p:fltVal val="0"/>
                                          </p:val>
                                        </p:tav>
                                        <p:tav tm="100000">
                                          <p:val>
                                            <p:strVal val="#ppt_h"/>
                                          </p:val>
                                        </p:tav>
                                      </p:tavLst>
                                    </p:anim>
                                    <p:anim calcmode="lin" valueType="num">
                                      <p:cBhvr>
                                        <p:cTn id="139" dur="1000" fill="hold"/>
                                        <p:tgtEl>
                                          <p:spTgt spid="9"/>
                                        </p:tgtEl>
                                        <p:attrNameLst>
                                          <p:attrName>style.rotation</p:attrName>
                                        </p:attrNameLst>
                                      </p:cBhvr>
                                      <p:tavLst>
                                        <p:tav tm="0">
                                          <p:val>
                                            <p:fltVal val="90"/>
                                          </p:val>
                                        </p:tav>
                                        <p:tav tm="100000">
                                          <p:val>
                                            <p:fltVal val="0"/>
                                          </p:val>
                                        </p:tav>
                                      </p:tavLst>
                                    </p:anim>
                                    <p:animEffect transition="in" filter="fade">
                                      <p:cBhvr>
                                        <p:cTn id="14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p:bldGraphic spid="10"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t>第六章 </a:t>
            </a:r>
            <a:r>
              <a:rPr lang="zh-CN" altLang="en-US" sz="3600" dirty="0" smtClean="0"/>
              <a:t>典型的信息系统安全防护措施</a:t>
            </a:r>
            <a:r>
              <a:rPr lang="en-US" altLang="zh-CN" sz="3600" dirty="0" smtClean="0"/>
              <a:t/>
            </a:r>
            <a:br>
              <a:rPr lang="en-US" altLang="zh-CN" sz="3600" dirty="0" smtClean="0"/>
            </a:br>
            <a:r>
              <a:rPr lang="en-US" altLang="zh-CN" sz="3600" dirty="0" smtClean="0"/>
              <a:t>-----</a:t>
            </a:r>
            <a:r>
              <a:rPr lang="zh-CN" altLang="en-US" sz="3600" dirty="0" smtClean="0"/>
              <a:t>二级系统（管理）</a:t>
            </a:r>
            <a:endParaRPr lang="zh-CN" altLang="en-US" sz="3600" dirty="0"/>
          </a:p>
        </p:txBody>
      </p:sp>
      <p:sp>
        <p:nvSpPr>
          <p:cNvPr id="9" name="内容占位符 1"/>
          <p:cNvSpPr txBox="1">
            <a:spLocks/>
          </p:cNvSpPr>
          <p:nvPr/>
        </p:nvSpPr>
        <p:spPr>
          <a:xfrm>
            <a:off x="2843808" y="1772816"/>
            <a:ext cx="2188840" cy="4896544"/>
          </a:xfrm>
          <a:prstGeom prst="rect">
            <a:avLst/>
          </a:prstGeom>
          <a:noFill/>
          <a:ln>
            <a:noFill/>
          </a:ln>
        </p:spPr>
        <p:txBody>
          <a:bodyPr vert="horz" lIns="91440" tIns="45720" rIns="91440" bIns="45720" rtlCol="0">
            <a:normAutofit fontScale="4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spcBef>
                <a:spcPts val="312"/>
              </a:spcBef>
            </a:pPr>
            <a:r>
              <a:rPr lang="en-US" altLang="zh-CN" dirty="0"/>
              <a:t>2</a:t>
            </a:r>
            <a:r>
              <a:rPr lang="zh-CN" altLang="en-US" dirty="0"/>
              <a:t>、系统安全规划设计文档及安全设计方案</a:t>
            </a:r>
            <a:endParaRPr lang="en-US" altLang="zh-CN" dirty="0"/>
          </a:p>
          <a:p>
            <a:pPr>
              <a:spcBef>
                <a:spcPts val="312"/>
              </a:spcBef>
            </a:pPr>
            <a:r>
              <a:rPr lang="en-US" altLang="zh-CN" dirty="0"/>
              <a:t>3</a:t>
            </a:r>
            <a:r>
              <a:rPr lang="zh-CN" altLang="en-US" dirty="0"/>
              <a:t>、安全产品资质证明清单</a:t>
            </a:r>
            <a:endParaRPr lang="en-US" altLang="zh-CN" dirty="0"/>
          </a:p>
          <a:p>
            <a:pPr>
              <a:spcBef>
                <a:spcPts val="312"/>
              </a:spcBef>
            </a:pPr>
            <a:r>
              <a:rPr lang="en-US" altLang="zh-CN" dirty="0"/>
              <a:t>4</a:t>
            </a:r>
            <a:r>
              <a:rPr lang="zh-CN" altLang="en-US" dirty="0"/>
              <a:t>、软件开发安全管理制度</a:t>
            </a:r>
            <a:endParaRPr lang="en-US" altLang="zh-CN" dirty="0"/>
          </a:p>
          <a:p>
            <a:r>
              <a:rPr lang="en-US" altLang="zh-CN" dirty="0" smtClean="0"/>
              <a:t>5</a:t>
            </a:r>
            <a:r>
              <a:rPr lang="zh-CN" altLang="en-US" dirty="0"/>
              <a:t>、外包软件开发安全检测报告</a:t>
            </a:r>
            <a:endParaRPr lang="en-US" altLang="zh-CN" dirty="0"/>
          </a:p>
          <a:p>
            <a:r>
              <a:rPr lang="en-US" altLang="zh-CN" dirty="0"/>
              <a:t>6</a:t>
            </a:r>
            <a:r>
              <a:rPr lang="zh-CN" altLang="en-US" dirty="0"/>
              <a:t>、工程实施安全管理制度</a:t>
            </a:r>
            <a:endParaRPr lang="en-US" altLang="zh-CN" dirty="0"/>
          </a:p>
          <a:p>
            <a:r>
              <a:rPr lang="en-US" altLang="zh-CN" dirty="0"/>
              <a:t>7</a:t>
            </a:r>
            <a:r>
              <a:rPr lang="zh-CN" altLang="en-US" dirty="0"/>
              <a:t>、系统交付清单</a:t>
            </a:r>
            <a:endParaRPr lang="en-US" altLang="zh-CN" dirty="0"/>
          </a:p>
          <a:p>
            <a:r>
              <a:rPr lang="en-US" altLang="zh-CN" dirty="0"/>
              <a:t>8</a:t>
            </a:r>
            <a:r>
              <a:rPr lang="zh-CN" altLang="en-US" dirty="0"/>
              <a:t>、安全服务商资质及</a:t>
            </a:r>
            <a:r>
              <a:rPr lang="zh-CN" altLang="en-US" dirty="0" smtClean="0"/>
              <a:t>合同</a:t>
            </a:r>
            <a:endParaRPr lang="en-US" altLang="zh-CN" dirty="0" smtClean="0"/>
          </a:p>
          <a:p>
            <a:endParaRPr lang="en-US" altLang="zh-CN" sz="3600" b="1" dirty="0"/>
          </a:p>
          <a:p>
            <a:r>
              <a:rPr lang="zh-CN" altLang="en-US" sz="2100" b="1" dirty="0"/>
              <a:t>系统运维管理方面：</a:t>
            </a:r>
            <a:endParaRPr lang="en-US" altLang="zh-CN" sz="2100" b="1" dirty="0"/>
          </a:p>
          <a:p>
            <a:r>
              <a:rPr lang="en-US" altLang="zh-CN" dirty="0"/>
              <a:t>1</a:t>
            </a:r>
            <a:r>
              <a:rPr lang="zh-CN" altLang="en-US" dirty="0"/>
              <a:t>、机房安全管理制度</a:t>
            </a:r>
            <a:endParaRPr lang="en-US" altLang="zh-CN" dirty="0"/>
          </a:p>
          <a:p>
            <a:r>
              <a:rPr lang="en-US" altLang="zh-CN" dirty="0"/>
              <a:t>2</a:t>
            </a:r>
            <a:r>
              <a:rPr lang="zh-CN" altLang="en-US" dirty="0"/>
              <a:t>、办公环境保密管理制度</a:t>
            </a:r>
            <a:endParaRPr lang="en-US" altLang="zh-CN" dirty="0"/>
          </a:p>
          <a:p>
            <a:r>
              <a:rPr lang="en-US" altLang="zh-CN" dirty="0"/>
              <a:t>3</a:t>
            </a:r>
            <a:r>
              <a:rPr lang="zh-CN" altLang="en-US" dirty="0"/>
              <a:t>、信息资产安全管理制度</a:t>
            </a:r>
            <a:endParaRPr lang="en-US" altLang="zh-CN" dirty="0"/>
          </a:p>
          <a:p>
            <a:r>
              <a:rPr lang="en-US" altLang="zh-CN" dirty="0"/>
              <a:t>4</a:t>
            </a:r>
            <a:r>
              <a:rPr lang="zh-CN" altLang="en-US" dirty="0"/>
              <a:t>、移动存储介质安全管理制度</a:t>
            </a:r>
            <a:endParaRPr lang="en-US" altLang="zh-CN" dirty="0"/>
          </a:p>
          <a:p>
            <a:r>
              <a:rPr lang="en-US" altLang="zh-CN" dirty="0"/>
              <a:t>5</a:t>
            </a:r>
            <a:r>
              <a:rPr lang="zh-CN" altLang="en-US" dirty="0"/>
              <a:t>、设备安全管理制度</a:t>
            </a:r>
            <a:endParaRPr lang="en-US" altLang="zh-CN" dirty="0"/>
          </a:p>
          <a:p>
            <a:r>
              <a:rPr lang="en-US" altLang="zh-CN" dirty="0"/>
              <a:t>6</a:t>
            </a:r>
            <a:r>
              <a:rPr lang="zh-CN" altLang="en-US" dirty="0"/>
              <a:t>、网络安全管理制度</a:t>
            </a:r>
            <a:endParaRPr lang="en-US" altLang="zh-CN" dirty="0"/>
          </a:p>
          <a:p>
            <a:r>
              <a:rPr lang="en-US" altLang="zh-CN" dirty="0"/>
              <a:t>7</a:t>
            </a:r>
            <a:r>
              <a:rPr lang="zh-CN" altLang="en-US" dirty="0"/>
              <a:t>、系统安全管理制度</a:t>
            </a:r>
            <a:endParaRPr lang="en-US" altLang="zh-CN" dirty="0"/>
          </a:p>
          <a:p>
            <a:r>
              <a:rPr lang="en-US" altLang="zh-CN" dirty="0"/>
              <a:t>8</a:t>
            </a:r>
            <a:r>
              <a:rPr lang="zh-CN" altLang="en-US" dirty="0"/>
              <a:t>、恶意代码防范安全管理制度</a:t>
            </a:r>
            <a:endParaRPr lang="en-US" altLang="zh-CN" dirty="0"/>
          </a:p>
          <a:p>
            <a:r>
              <a:rPr lang="en-US" altLang="zh-CN" dirty="0"/>
              <a:t>9</a:t>
            </a:r>
            <a:r>
              <a:rPr lang="zh-CN" altLang="en-US" dirty="0"/>
              <a:t>、变更管理文档（方案、审批流程）</a:t>
            </a:r>
            <a:endParaRPr lang="en-US" altLang="zh-CN" dirty="0"/>
          </a:p>
          <a:p>
            <a:r>
              <a:rPr lang="en-US" altLang="zh-CN" dirty="0"/>
              <a:t>10</a:t>
            </a:r>
            <a:r>
              <a:rPr lang="zh-CN" altLang="en-US" dirty="0"/>
              <a:t>、备份与恢复管理管理制度</a:t>
            </a:r>
            <a:endParaRPr lang="en-US" altLang="zh-CN" dirty="0"/>
          </a:p>
          <a:p>
            <a:r>
              <a:rPr lang="en-US" altLang="zh-CN" dirty="0"/>
              <a:t>11</a:t>
            </a:r>
            <a:r>
              <a:rPr lang="zh-CN" altLang="en-US" dirty="0"/>
              <a:t>、安全事件管理制度</a:t>
            </a:r>
            <a:endParaRPr lang="en-US" altLang="zh-CN" dirty="0"/>
          </a:p>
          <a:p>
            <a:r>
              <a:rPr lang="en-US" altLang="zh-CN" dirty="0"/>
              <a:t>12</a:t>
            </a:r>
            <a:r>
              <a:rPr lang="zh-CN" altLang="en-US" dirty="0"/>
              <a:t>、应急预案文档</a:t>
            </a:r>
          </a:p>
          <a:p>
            <a:endParaRPr lang="en-US" altLang="zh-CN" dirty="0"/>
          </a:p>
          <a:p>
            <a:endParaRPr lang="zh-CN" altLang="en-US" dirty="0"/>
          </a:p>
        </p:txBody>
      </p:sp>
      <p:sp>
        <p:nvSpPr>
          <p:cNvPr id="10" name="内容占位符 1"/>
          <p:cNvSpPr txBox="1">
            <a:spLocks/>
          </p:cNvSpPr>
          <p:nvPr/>
        </p:nvSpPr>
        <p:spPr>
          <a:xfrm>
            <a:off x="179512" y="1628800"/>
            <a:ext cx="2448272" cy="5229200"/>
          </a:xfrm>
          <a:prstGeom prst="rect">
            <a:avLst/>
          </a:prstGeom>
          <a:noFill/>
          <a:ln>
            <a:noFill/>
          </a:ln>
        </p:spPr>
        <p:txBody>
          <a:bodyPr vert="horz" lIns="91440" tIns="45720" rIns="91440" bIns="45720" rtlCol="0">
            <a:normAutofit fontScale="40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zh-CN" altLang="en-US" dirty="0"/>
              <a:t>★</a:t>
            </a:r>
            <a:r>
              <a:rPr lang="zh-CN" altLang="en-US" b="1" dirty="0"/>
              <a:t>二级系统</a:t>
            </a:r>
            <a:r>
              <a:rPr lang="zh-CN" altLang="en-US" dirty="0"/>
              <a:t>★：</a:t>
            </a:r>
          </a:p>
          <a:p>
            <a:r>
              <a:rPr lang="zh-CN" altLang="en-US" b="1" dirty="0" smtClean="0"/>
              <a:t>安全管理</a:t>
            </a:r>
            <a:r>
              <a:rPr lang="zh-CN" altLang="en-US" b="1" dirty="0"/>
              <a:t>制度方面：</a:t>
            </a:r>
          </a:p>
          <a:p>
            <a:pPr>
              <a:spcBef>
                <a:spcPts val="312"/>
              </a:spcBef>
            </a:pPr>
            <a:r>
              <a:rPr lang="en-US" altLang="zh-CN" sz="2700" dirty="0"/>
              <a:t>1</a:t>
            </a:r>
            <a:r>
              <a:rPr lang="zh-CN" altLang="en-US" sz="2700" dirty="0"/>
              <a:t>、信息安全工作的总体方针和安全策略文档</a:t>
            </a:r>
          </a:p>
          <a:p>
            <a:pPr>
              <a:spcBef>
                <a:spcPts val="312"/>
              </a:spcBef>
            </a:pPr>
            <a:r>
              <a:rPr lang="en-US" altLang="zh-CN" sz="2700" dirty="0"/>
              <a:t>2</a:t>
            </a:r>
            <a:r>
              <a:rPr lang="zh-CN" altLang="en-US" sz="2700" dirty="0"/>
              <a:t>、对重要管理活动建立安全管理制度</a:t>
            </a:r>
            <a:endParaRPr lang="en-US" altLang="zh-CN" sz="2700" dirty="0"/>
          </a:p>
          <a:p>
            <a:pPr>
              <a:spcBef>
                <a:spcPts val="312"/>
              </a:spcBef>
            </a:pPr>
            <a:r>
              <a:rPr lang="en-US" altLang="zh-CN" sz="2700" dirty="0"/>
              <a:t>3</a:t>
            </a:r>
            <a:r>
              <a:rPr lang="zh-CN" altLang="en-US" sz="2700" dirty="0"/>
              <a:t>、对各类安全管理活动建立操作规程</a:t>
            </a:r>
            <a:endParaRPr lang="en-US" altLang="zh-CN" sz="2700" dirty="0"/>
          </a:p>
          <a:p>
            <a:pPr>
              <a:spcBef>
                <a:spcPts val="312"/>
              </a:spcBef>
            </a:pPr>
            <a:r>
              <a:rPr lang="en-US" altLang="zh-CN" sz="2700" dirty="0"/>
              <a:t>4</a:t>
            </a:r>
            <a:r>
              <a:rPr lang="zh-CN" altLang="en-US" sz="2700" dirty="0"/>
              <a:t>、对安全管理制度的论证和审定记录</a:t>
            </a:r>
            <a:endParaRPr lang="en-US" altLang="zh-CN" sz="2700" dirty="0"/>
          </a:p>
          <a:p>
            <a:endParaRPr lang="en-US" altLang="zh-CN" b="1" dirty="0"/>
          </a:p>
          <a:p>
            <a:r>
              <a:rPr lang="zh-CN" altLang="en-US" b="1" dirty="0"/>
              <a:t>安全管理机构方面：</a:t>
            </a:r>
          </a:p>
          <a:p>
            <a:pPr>
              <a:spcBef>
                <a:spcPts val="312"/>
              </a:spcBef>
            </a:pPr>
            <a:r>
              <a:rPr lang="en-US" altLang="zh-CN" sz="2700" dirty="0"/>
              <a:t>1</a:t>
            </a:r>
            <a:r>
              <a:rPr lang="zh-CN" altLang="en-US" sz="2700" dirty="0"/>
              <a:t>、建立部门职责说明书、岗位职责说明书</a:t>
            </a:r>
            <a:endParaRPr lang="en-US" altLang="zh-CN" sz="2700" dirty="0"/>
          </a:p>
          <a:p>
            <a:pPr>
              <a:spcBef>
                <a:spcPts val="312"/>
              </a:spcBef>
            </a:pPr>
            <a:r>
              <a:rPr lang="en-US" altLang="zh-CN" sz="2700" dirty="0"/>
              <a:t>2</a:t>
            </a:r>
            <a:r>
              <a:rPr lang="zh-CN" altLang="en-US" sz="2700" dirty="0"/>
              <a:t>、制定各岗位人员配备清单</a:t>
            </a:r>
          </a:p>
          <a:p>
            <a:pPr>
              <a:spcBef>
                <a:spcPts val="312"/>
              </a:spcBef>
            </a:pPr>
            <a:r>
              <a:rPr lang="en-US" altLang="zh-CN" sz="2700" dirty="0"/>
              <a:t>3</a:t>
            </a:r>
            <a:r>
              <a:rPr lang="zh-CN" altLang="en-US" sz="2700" dirty="0"/>
              <a:t>、建立系统投入、网络接入、重要资源访问等审批流程</a:t>
            </a:r>
            <a:endParaRPr lang="en-US" altLang="zh-CN" sz="2700" dirty="0"/>
          </a:p>
          <a:p>
            <a:pPr>
              <a:spcBef>
                <a:spcPts val="312"/>
              </a:spcBef>
            </a:pPr>
            <a:r>
              <a:rPr lang="en-US" altLang="zh-CN" sz="2700" dirty="0"/>
              <a:t>4</a:t>
            </a:r>
            <a:r>
              <a:rPr lang="zh-CN" altLang="en-US" sz="2700" dirty="0"/>
              <a:t>、建立外联单位合作联系表</a:t>
            </a:r>
            <a:endParaRPr lang="en-US" altLang="zh-CN" sz="2700" dirty="0"/>
          </a:p>
          <a:p>
            <a:pPr>
              <a:spcBef>
                <a:spcPts val="312"/>
              </a:spcBef>
            </a:pPr>
            <a:r>
              <a:rPr lang="en-US" altLang="zh-CN" sz="2700" dirty="0"/>
              <a:t>5</a:t>
            </a:r>
            <a:r>
              <a:rPr lang="zh-CN" altLang="en-US" sz="2700" dirty="0"/>
              <a:t>、建立</a:t>
            </a:r>
            <a:r>
              <a:rPr lang="zh-CN" altLang="en-US" sz="2700" dirty="0" smtClean="0"/>
              <a:t>安全检查表</a:t>
            </a:r>
            <a:endParaRPr lang="en-US" altLang="zh-CN" sz="2700" dirty="0" smtClean="0"/>
          </a:p>
          <a:p>
            <a:pPr>
              <a:spcBef>
                <a:spcPts val="312"/>
              </a:spcBef>
            </a:pPr>
            <a:endParaRPr lang="en-US" altLang="zh-CN" sz="2700" dirty="0" smtClean="0"/>
          </a:p>
          <a:p>
            <a:r>
              <a:rPr lang="zh-CN" altLang="en-US" sz="2300" b="1" dirty="0"/>
              <a:t>人员安全管理方面：</a:t>
            </a:r>
            <a:endParaRPr lang="en-US" altLang="zh-CN" sz="2300" b="1" dirty="0"/>
          </a:p>
          <a:p>
            <a:pPr>
              <a:spcBef>
                <a:spcPts val="312"/>
              </a:spcBef>
            </a:pPr>
            <a:r>
              <a:rPr lang="en-US" altLang="zh-CN" sz="2700" dirty="0"/>
              <a:t>1</a:t>
            </a:r>
            <a:r>
              <a:rPr lang="zh-CN" altLang="en-US" sz="2700" dirty="0"/>
              <a:t>、建立人员录用管理制度</a:t>
            </a:r>
          </a:p>
          <a:p>
            <a:pPr>
              <a:spcBef>
                <a:spcPts val="312"/>
              </a:spcBef>
            </a:pPr>
            <a:r>
              <a:rPr lang="en-US" altLang="zh-CN" sz="2700" dirty="0"/>
              <a:t>2</a:t>
            </a:r>
            <a:r>
              <a:rPr lang="zh-CN" altLang="en-US" sz="2700" dirty="0"/>
              <a:t>、建立人员离岗管理制度</a:t>
            </a:r>
          </a:p>
          <a:p>
            <a:pPr>
              <a:spcBef>
                <a:spcPts val="312"/>
              </a:spcBef>
            </a:pPr>
            <a:r>
              <a:rPr lang="en-US" altLang="zh-CN" sz="2700" dirty="0"/>
              <a:t>3</a:t>
            </a:r>
            <a:r>
              <a:rPr lang="zh-CN" altLang="en-US" sz="2700" dirty="0"/>
              <a:t>、建立人员培训考核管理制度</a:t>
            </a:r>
          </a:p>
          <a:p>
            <a:pPr>
              <a:spcBef>
                <a:spcPts val="312"/>
              </a:spcBef>
            </a:pPr>
            <a:r>
              <a:rPr lang="en-US" altLang="zh-CN" sz="2700" dirty="0"/>
              <a:t>4</a:t>
            </a:r>
            <a:r>
              <a:rPr lang="zh-CN" altLang="en-US" sz="2700" dirty="0"/>
              <a:t>、对人员录用、离岗、培训考核相关记录</a:t>
            </a:r>
            <a:r>
              <a:rPr lang="zh-CN" altLang="en-US" sz="2700" dirty="0" smtClean="0"/>
              <a:t>。</a:t>
            </a:r>
            <a:endParaRPr lang="en-US" altLang="zh-CN" sz="2700" dirty="0" smtClean="0"/>
          </a:p>
          <a:p>
            <a:pPr>
              <a:spcBef>
                <a:spcPts val="312"/>
              </a:spcBef>
            </a:pPr>
            <a:endParaRPr lang="en-US" altLang="zh-CN" sz="2700" dirty="0"/>
          </a:p>
          <a:p>
            <a:endParaRPr lang="en-US" altLang="zh-CN" sz="1050" dirty="0"/>
          </a:p>
          <a:p>
            <a:r>
              <a:rPr lang="zh-CN" altLang="en-US" sz="2300" b="1" dirty="0"/>
              <a:t>系统建设管理方面：</a:t>
            </a:r>
            <a:endParaRPr lang="en-US" altLang="zh-CN" sz="2300" b="1" dirty="0"/>
          </a:p>
          <a:p>
            <a:pPr>
              <a:spcBef>
                <a:spcPts val="312"/>
              </a:spcBef>
            </a:pPr>
            <a:r>
              <a:rPr lang="en-US" altLang="zh-CN" sz="2800" dirty="0"/>
              <a:t>1</a:t>
            </a:r>
            <a:r>
              <a:rPr lang="zh-CN" altLang="en-US" sz="2800" dirty="0"/>
              <a:t>、系统定级</a:t>
            </a:r>
            <a:r>
              <a:rPr lang="zh-CN" altLang="en-US" sz="2800" dirty="0" smtClean="0"/>
              <a:t>报告</a:t>
            </a:r>
            <a:endParaRPr lang="en-US" altLang="zh-CN" sz="2800" dirty="0" smtClean="0"/>
          </a:p>
          <a:p>
            <a:pPr marL="0" indent="0">
              <a:buNone/>
            </a:pPr>
            <a:endParaRPr lang="en-US" altLang="zh-CN" dirty="0"/>
          </a:p>
        </p:txBody>
      </p:sp>
      <p:sp>
        <p:nvSpPr>
          <p:cNvPr id="11" name="加号 10"/>
          <p:cNvSpPr/>
          <p:nvPr/>
        </p:nvSpPr>
        <p:spPr>
          <a:xfrm>
            <a:off x="5263480" y="3866270"/>
            <a:ext cx="388640" cy="431836"/>
          </a:xfrm>
          <a:prstGeom prst="mathPlus">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FF0000"/>
              </a:solidFill>
            </a:endParaRPr>
          </a:p>
        </p:txBody>
      </p:sp>
      <p:sp>
        <p:nvSpPr>
          <p:cNvPr id="12" name="右大括号 11"/>
          <p:cNvSpPr/>
          <p:nvPr/>
        </p:nvSpPr>
        <p:spPr>
          <a:xfrm>
            <a:off x="4788024" y="1741928"/>
            <a:ext cx="432048" cy="4680520"/>
          </a:xfrm>
          <a:prstGeom prst="rightBrace">
            <a:avLst>
              <a:gd name="adj1" fmla="val 8333"/>
              <a:gd name="adj2" fmla="val 50454"/>
            </a:avLst>
          </a:prstGeom>
          <a:noFill/>
          <a:ln w="28575" cmpd="sng">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等于号 12"/>
          <p:cNvSpPr/>
          <p:nvPr/>
        </p:nvSpPr>
        <p:spPr>
          <a:xfrm>
            <a:off x="8070987" y="3899174"/>
            <a:ext cx="277181" cy="366028"/>
          </a:xfrm>
          <a:prstGeom prst="mathEqual">
            <a:avLst/>
          </a:prstGeom>
          <a:solidFill>
            <a:srgbClr val="FFFF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graphicFrame>
        <p:nvGraphicFramePr>
          <p:cNvPr id="14" name="图示 13"/>
          <p:cNvGraphicFramePr/>
          <p:nvPr>
            <p:extLst>
              <p:ext uri="{D42A27DB-BD31-4B8C-83A1-F6EECF244321}">
                <p14:modId xmlns:p14="http://schemas.microsoft.com/office/powerpoint/2010/main" val="3021999451"/>
              </p:ext>
            </p:extLst>
          </p:nvPr>
        </p:nvGraphicFramePr>
        <p:xfrm>
          <a:off x="5513529" y="2492896"/>
          <a:ext cx="2365413" cy="2463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矩形 14"/>
          <p:cNvSpPr/>
          <p:nvPr/>
        </p:nvSpPr>
        <p:spPr>
          <a:xfrm>
            <a:off x="8377353" y="3140968"/>
            <a:ext cx="720080" cy="1815882"/>
          </a:xfrm>
          <a:prstGeom prst="rect">
            <a:avLst/>
          </a:prstGeom>
          <a:noFill/>
        </p:spPr>
        <p:txBody>
          <a:bodyPr wrap="square" lIns="91440" tIns="45720" rIns="91440" bIns="45720">
            <a:spAutoFit/>
          </a:bodyPr>
          <a:lstStyle/>
          <a:p>
            <a:pPr algn="ctr"/>
            <a:r>
              <a:rPr lang="zh-CN" alt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管理安</a:t>
            </a:r>
            <a:endParaRPr lang="en-US" altLang="zh-CN"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全</a:t>
            </a:r>
            <a:endParaRPr lang="zh-CN" alt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4543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anim calcmode="lin" valueType="num">
                                      <p:cBhvr additive="base">
                                        <p:cTn id="2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 calcmode="lin" valueType="num">
                                      <p:cBhvr additive="base">
                                        <p:cTn id="29"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anim calcmode="lin" valueType="num">
                                      <p:cBhvr additive="base">
                                        <p:cTn id="33"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 calcmode="lin" valueType="num">
                                      <p:cBhvr additive="base">
                                        <p:cTn id="3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10" end="10"/>
                                            </p:txEl>
                                          </p:spTgt>
                                        </p:tgtEl>
                                        <p:attrNameLst>
                                          <p:attrName>style.visibility</p:attrName>
                                        </p:attrNameLst>
                                      </p:cBhvr>
                                      <p:to>
                                        <p:strVal val="visible"/>
                                      </p:to>
                                    </p:set>
                                    <p:anim calcmode="lin" valueType="num">
                                      <p:cBhvr additive="base">
                                        <p:cTn id="41"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
                                            <p:txEl>
                                              <p:pRg st="11" end="11"/>
                                            </p:txEl>
                                          </p:spTgt>
                                        </p:tgtEl>
                                        <p:attrNameLst>
                                          <p:attrName>style.visibility</p:attrName>
                                        </p:attrNameLst>
                                      </p:cBhvr>
                                      <p:to>
                                        <p:strVal val="visible"/>
                                      </p:to>
                                    </p:set>
                                    <p:anim calcmode="lin" valueType="num">
                                      <p:cBhvr additive="base">
                                        <p:cTn id="45"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xEl>
                                              <p:pRg st="12" end="12"/>
                                            </p:txEl>
                                          </p:spTgt>
                                        </p:tgtEl>
                                        <p:attrNameLst>
                                          <p:attrName>style.visibility</p:attrName>
                                        </p:attrNameLst>
                                      </p:cBhvr>
                                      <p:to>
                                        <p:strVal val="visible"/>
                                      </p:to>
                                    </p:set>
                                    <p:anim calcmode="lin" valueType="num">
                                      <p:cBhvr additive="base">
                                        <p:cTn id="49"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14" end="14"/>
                                            </p:txEl>
                                          </p:spTgt>
                                        </p:tgtEl>
                                        <p:attrNameLst>
                                          <p:attrName>style.visibility</p:attrName>
                                        </p:attrNameLst>
                                      </p:cBhvr>
                                      <p:to>
                                        <p:strVal val="visible"/>
                                      </p:to>
                                    </p:set>
                                    <p:anim calcmode="lin" valueType="num">
                                      <p:cBhvr additive="base">
                                        <p:cTn id="55"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
                                            <p:txEl>
                                              <p:pRg st="15" end="15"/>
                                            </p:txEl>
                                          </p:spTgt>
                                        </p:tgtEl>
                                        <p:attrNameLst>
                                          <p:attrName>style.visibility</p:attrName>
                                        </p:attrNameLst>
                                      </p:cBhvr>
                                      <p:to>
                                        <p:strVal val="visible"/>
                                      </p:to>
                                    </p:set>
                                    <p:anim calcmode="lin" valueType="num">
                                      <p:cBhvr additive="base">
                                        <p:cTn id="59" dur="500" fill="hold"/>
                                        <p:tgtEl>
                                          <p:spTgt spid="10">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15" end="1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0">
                                            <p:txEl>
                                              <p:pRg st="16" end="16"/>
                                            </p:txEl>
                                          </p:spTgt>
                                        </p:tgtEl>
                                        <p:attrNameLst>
                                          <p:attrName>style.visibility</p:attrName>
                                        </p:attrNameLst>
                                      </p:cBhvr>
                                      <p:to>
                                        <p:strVal val="visible"/>
                                      </p:to>
                                    </p:set>
                                    <p:anim calcmode="lin" valueType="num">
                                      <p:cBhvr additive="base">
                                        <p:cTn id="63" dur="500" fill="hold"/>
                                        <p:tgtEl>
                                          <p:spTgt spid="10">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
                                            <p:txEl>
                                              <p:pRg st="16" end="1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0">
                                            <p:txEl>
                                              <p:pRg st="17" end="17"/>
                                            </p:txEl>
                                          </p:spTgt>
                                        </p:tgtEl>
                                        <p:attrNameLst>
                                          <p:attrName>style.visibility</p:attrName>
                                        </p:attrNameLst>
                                      </p:cBhvr>
                                      <p:to>
                                        <p:strVal val="visible"/>
                                      </p:to>
                                    </p:set>
                                    <p:anim calcmode="lin" valueType="num">
                                      <p:cBhvr additive="base">
                                        <p:cTn id="67" dur="500" fill="hold"/>
                                        <p:tgtEl>
                                          <p:spTgt spid="10">
                                            <p:txEl>
                                              <p:pRg st="17" end="1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17" end="1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
                                            <p:txEl>
                                              <p:pRg st="18" end="18"/>
                                            </p:txEl>
                                          </p:spTgt>
                                        </p:tgtEl>
                                        <p:attrNameLst>
                                          <p:attrName>style.visibility</p:attrName>
                                        </p:attrNameLst>
                                      </p:cBhvr>
                                      <p:to>
                                        <p:strVal val="visible"/>
                                      </p:to>
                                    </p:set>
                                    <p:anim calcmode="lin" valueType="num">
                                      <p:cBhvr additive="base">
                                        <p:cTn id="71" dur="500" fill="hold"/>
                                        <p:tgtEl>
                                          <p:spTgt spid="10">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0">
                                            <p:txEl>
                                              <p:pRg st="21" end="21"/>
                                            </p:txEl>
                                          </p:spTgt>
                                        </p:tgtEl>
                                        <p:attrNameLst>
                                          <p:attrName>style.visibility</p:attrName>
                                        </p:attrNameLst>
                                      </p:cBhvr>
                                      <p:to>
                                        <p:strVal val="visible"/>
                                      </p:to>
                                    </p:set>
                                    <p:anim calcmode="lin" valueType="num">
                                      <p:cBhvr additive="base">
                                        <p:cTn id="77" dur="500" fill="hold"/>
                                        <p:tgtEl>
                                          <p:spTgt spid="10">
                                            <p:txEl>
                                              <p:pRg st="21" end="2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0">
                                            <p:txEl>
                                              <p:pRg st="21" end="21"/>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0">
                                            <p:txEl>
                                              <p:pRg st="22" end="22"/>
                                            </p:txEl>
                                          </p:spTgt>
                                        </p:tgtEl>
                                        <p:attrNameLst>
                                          <p:attrName>style.visibility</p:attrName>
                                        </p:attrNameLst>
                                      </p:cBhvr>
                                      <p:to>
                                        <p:strVal val="visible"/>
                                      </p:to>
                                    </p:set>
                                    <p:anim calcmode="lin" valueType="num">
                                      <p:cBhvr additive="base">
                                        <p:cTn id="81" dur="500" fill="hold"/>
                                        <p:tgtEl>
                                          <p:spTgt spid="10">
                                            <p:txEl>
                                              <p:pRg st="22" end="2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0">
                                            <p:txEl>
                                              <p:pRg st="22" end="22"/>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9">
                                            <p:txEl>
                                              <p:pRg st="0" end="0"/>
                                            </p:txEl>
                                          </p:spTgt>
                                        </p:tgtEl>
                                        <p:attrNameLst>
                                          <p:attrName>style.visibility</p:attrName>
                                        </p:attrNameLst>
                                      </p:cBhvr>
                                      <p:to>
                                        <p:strVal val="visible"/>
                                      </p:to>
                                    </p:set>
                                    <p:anim calcmode="lin" valueType="num">
                                      <p:cBhvr additive="base">
                                        <p:cTn id="8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9">
                                            <p:txEl>
                                              <p:pRg st="1" end="1"/>
                                            </p:txEl>
                                          </p:spTgt>
                                        </p:tgtEl>
                                        <p:attrNameLst>
                                          <p:attrName>style.visibility</p:attrName>
                                        </p:attrNameLst>
                                      </p:cBhvr>
                                      <p:to>
                                        <p:strVal val="visible"/>
                                      </p:to>
                                    </p:set>
                                    <p:anim calcmode="lin" valueType="num">
                                      <p:cBhvr additive="base">
                                        <p:cTn id="8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9">
                                            <p:txEl>
                                              <p:pRg st="2" end="2"/>
                                            </p:txEl>
                                          </p:spTgt>
                                        </p:tgtEl>
                                        <p:attrNameLst>
                                          <p:attrName>style.visibility</p:attrName>
                                        </p:attrNameLst>
                                      </p:cBhvr>
                                      <p:to>
                                        <p:strVal val="visible"/>
                                      </p:to>
                                    </p:set>
                                    <p:anim calcmode="lin" valueType="num">
                                      <p:cBhvr additive="base">
                                        <p:cTn id="9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9">
                                            <p:txEl>
                                              <p:pRg st="3" end="3"/>
                                            </p:txEl>
                                          </p:spTgt>
                                        </p:tgtEl>
                                        <p:attrNameLst>
                                          <p:attrName>style.visibility</p:attrName>
                                        </p:attrNameLst>
                                      </p:cBhvr>
                                      <p:to>
                                        <p:strVal val="visible"/>
                                      </p:to>
                                    </p:set>
                                    <p:anim calcmode="lin" valueType="num">
                                      <p:cBhvr additive="base">
                                        <p:cTn id="9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9">
                                            <p:txEl>
                                              <p:pRg st="4" end="4"/>
                                            </p:txEl>
                                          </p:spTgt>
                                        </p:tgtEl>
                                        <p:attrNameLst>
                                          <p:attrName>style.visibility</p:attrName>
                                        </p:attrNameLst>
                                      </p:cBhvr>
                                      <p:to>
                                        <p:strVal val="visible"/>
                                      </p:to>
                                    </p:set>
                                    <p:anim calcmode="lin" valueType="num">
                                      <p:cBhvr additive="base">
                                        <p:cTn id="10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9">
                                            <p:txEl>
                                              <p:pRg st="5" end="5"/>
                                            </p:txEl>
                                          </p:spTgt>
                                        </p:tgtEl>
                                        <p:attrNameLst>
                                          <p:attrName>style.visibility</p:attrName>
                                        </p:attrNameLst>
                                      </p:cBhvr>
                                      <p:to>
                                        <p:strVal val="visible"/>
                                      </p:to>
                                    </p:set>
                                    <p:anim calcmode="lin" valueType="num">
                                      <p:cBhvr additive="base">
                                        <p:cTn id="10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9">
                                            <p:txEl>
                                              <p:pRg st="6" end="6"/>
                                            </p:txEl>
                                          </p:spTgt>
                                        </p:tgtEl>
                                        <p:attrNameLst>
                                          <p:attrName>style.visibility</p:attrName>
                                        </p:attrNameLst>
                                      </p:cBhvr>
                                      <p:to>
                                        <p:strVal val="visible"/>
                                      </p:to>
                                    </p:set>
                                    <p:anim calcmode="lin" valueType="num">
                                      <p:cBhvr additive="base">
                                        <p:cTn id="10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9">
                                            <p:txEl>
                                              <p:pRg st="8" end="8"/>
                                            </p:txEl>
                                          </p:spTgt>
                                        </p:tgtEl>
                                        <p:attrNameLst>
                                          <p:attrName>style.visibility</p:attrName>
                                        </p:attrNameLst>
                                      </p:cBhvr>
                                      <p:to>
                                        <p:strVal val="visible"/>
                                      </p:to>
                                    </p:set>
                                    <p:anim calcmode="lin" valueType="num">
                                      <p:cBhvr additive="base">
                                        <p:cTn id="11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9">
                                            <p:txEl>
                                              <p:pRg st="8" end="8"/>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9">
                                            <p:txEl>
                                              <p:pRg st="9" end="9"/>
                                            </p:txEl>
                                          </p:spTgt>
                                        </p:tgtEl>
                                        <p:attrNameLst>
                                          <p:attrName>style.visibility</p:attrName>
                                        </p:attrNameLst>
                                      </p:cBhvr>
                                      <p:to>
                                        <p:strVal val="visible"/>
                                      </p:to>
                                    </p:set>
                                    <p:anim calcmode="lin" valueType="num">
                                      <p:cBhvr additive="base">
                                        <p:cTn id="119"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9">
                                            <p:txEl>
                                              <p:pRg st="9" end="9"/>
                                            </p:txEl>
                                          </p:spTgt>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9">
                                            <p:txEl>
                                              <p:pRg st="10" end="10"/>
                                            </p:txEl>
                                          </p:spTgt>
                                        </p:tgtEl>
                                        <p:attrNameLst>
                                          <p:attrName>style.visibility</p:attrName>
                                        </p:attrNameLst>
                                      </p:cBhvr>
                                      <p:to>
                                        <p:strVal val="visible"/>
                                      </p:to>
                                    </p:set>
                                    <p:anim calcmode="lin" valueType="num">
                                      <p:cBhvr additive="base">
                                        <p:cTn id="12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9">
                                            <p:txEl>
                                              <p:pRg st="11" end="11"/>
                                            </p:txEl>
                                          </p:spTgt>
                                        </p:tgtEl>
                                        <p:attrNameLst>
                                          <p:attrName>style.visibility</p:attrName>
                                        </p:attrNameLst>
                                      </p:cBhvr>
                                      <p:to>
                                        <p:strVal val="visible"/>
                                      </p:to>
                                    </p:set>
                                    <p:anim calcmode="lin" valueType="num">
                                      <p:cBhvr additive="base">
                                        <p:cTn id="127"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9">
                                            <p:txEl>
                                              <p:pRg st="12" end="12"/>
                                            </p:txEl>
                                          </p:spTgt>
                                        </p:tgtEl>
                                        <p:attrNameLst>
                                          <p:attrName>style.visibility</p:attrName>
                                        </p:attrNameLst>
                                      </p:cBhvr>
                                      <p:to>
                                        <p:strVal val="visible"/>
                                      </p:to>
                                    </p:set>
                                    <p:anim calcmode="lin" valueType="num">
                                      <p:cBhvr additive="base">
                                        <p:cTn id="131"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9">
                                            <p:txEl>
                                              <p:pRg st="12" end="12"/>
                                            </p:txEl>
                                          </p:spTgt>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9">
                                            <p:txEl>
                                              <p:pRg st="13" end="13"/>
                                            </p:txEl>
                                          </p:spTgt>
                                        </p:tgtEl>
                                        <p:attrNameLst>
                                          <p:attrName>style.visibility</p:attrName>
                                        </p:attrNameLst>
                                      </p:cBhvr>
                                      <p:to>
                                        <p:strVal val="visible"/>
                                      </p:to>
                                    </p:set>
                                    <p:anim calcmode="lin" valueType="num">
                                      <p:cBhvr additive="base">
                                        <p:cTn id="135" dur="500" fill="hold"/>
                                        <p:tgtEl>
                                          <p:spTgt spid="9">
                                            <p:txEl>
                                              <p:pRg st="13" end="13"/>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9">
                                            <p:txEl>
                                              <p:pRg st="13" end="13"/>
                                            </p:txEl>
                                          </p:spTgt>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9">
                                            <p:txEl>
                                              <p:pRg st="14" end="14"/>
                                            </p:txEl>
                                          </p:spTgt>
                                        </p:tgtEl>
                                        <p:attrNameLst>
                                          <p:attrName>style.visibility</p:attrName>
                                        </p:attrNameLst>
                                      </p:cBhvr>
                                      <p:to>
                                        <p:strVal val="visible"/>
                                      </p:to>
                                    </p:set>
                                    <p:anim calcmode="lin" valueType="num">
                                      <p:cBhvr additive="base">
                                        <p:cTn id="139" dur="500" fill="hold"/>
                                        <p:tgtEl>
                                          <p:spTgt spid="9">
                                            <p:txEl>
                                              <p:pRg st="14" end="1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9">
                                            <p:txEl>
                                              <p:pRg st="14" end="14"/>
                                            </p:txEl>
                                          </p:spTgt>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9">
                                            <p:txEl>
                                              <p:pRg st="15" end="15"/>
                                            </p:txEl>
                                          </p:spTgt>
                                        </p:tgtEl>
                                        <p:attrNameLst>
                                          <p:attrName>style.visibility</p:attrName>
                                        </p:attrNameLst>
                                      </p:cBhvr>
                                      <p:to>
                                        <p:strVal val="visible"/>
                                      </p:to>
                                    </p:set>
                                    <p:anim calcmode="lin" valueType="num">
                                      <p:cBhvr additive="base">
                                        <p:cTn id="143" dur="500" fill="hold"/>
                                        <p:tgtEl>
                                          <p:spTgt spid="9">
                                            <p:txEl>
                                              <p:pRg st="15" end="15"/>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9">
                                            <p:txEl>
                                              <p:pRg st="15" end="15"/>
                                            </p:txEl>
                                          </p:spTgt>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9">
                                            <p:txEl>
                                              <p:pRg st="16" end="16"/>
                                            </p:txEl>
                                          </p:spTgt>
                                        </p:tgtEl>
                                        <p:attrNameLst>
                                          <p:attrName>style.visibility</p:attrName>
                                        </p:attrNameLst>
                                      </p:cBhvr>
                                      <p:to>
                                        <p:strVal val="visible"/>
                                      </p:to>
                                    </p:set>
                                    <p:anim calcmode="lin" valueType="num">
                                      <p:cBhvr additive="base">
                                        <p:cTn id="147" dur="500" fill="hold"/>
                                        <p:tgtEl>
                                          <p:spTgt spid="9">
                                            <p:txEl>
                                              <p:pRg st="16" end="16"/>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9">
                                            <p:txEl>
                                              <p:pRg st="16" end="16"/>
                                            </p:txEl>
                                          </p:spTgt>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9">
                                            <p:txEl>
                                              <p:pRg st="17" end="17"/>
                                            </p:txEl>
                                          </p:spTgt>
                                        </p:tgtEl>
                                        <p:attrNameLst>
                                          <p:attrName>style.visibility</p:attrName>
                                        </p:attrNameLst>
                                      </p:cBhvr>
                                      <p:to>
                                        <p:strVal val="visible"/>
                                      </p:to>
                                    </p:set>
                                    <p:anim calcmode="lin" valueType="num">
                                      <p:cBhvr additive="base">
                                        <p:cTn id="151" dur="500" fill="hold"/>
                                        <p:tgtEl>
                                          <p:spTgt spid="9">
                                            <p:txEl>
                                              <p:pRg st="17" end="17"/>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9">
                                            <p:txEl>
                                              <p:pRg st="17" end="17"/>
                                            </p:txEl>
                                          </p:spTgt>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9">
                                            <p:txEl>
                                              <p:pRg st="18" end="18"/>
                                            </p:txEl>
                                          </p:spTgt>
                                        </p:tgtEl>
                                        <p:attrNameLst>
                                          <p:attrName>style.visibility</p:attrName>
                                        </p:attrNameLst>
                                      </p:cBhvr>
                                      <p:to>
                                        <p:strVal val="visible"/>
                                      </p:to>
                                    </p:set>
                                    <p:anim calcmode="lin" valueType="num">
                                      <p:cBhvr additive="base">
                                        <p:cTn id="155" dur="500" fill="hold"/>
                                        <p:tgtEl>
                                          <p:spTgt spid="9">
                                            <p:txEl>
                                              <p:pRg st="18" end="18"/>
                                            </p:txEl>
                                          </p:spTgt>
                                        </p:tgtEl>
                                        <p:attrNameLst>
                                          <p:attrName>ppt_x</p:attrName>
                                        </p:attrNameLst>
                                      </p:cBhvr>
                                      <p:tavLst>
                                        <p:tav tm="0">
                                          <p:val>
                                            <p:strVal val="#ppt_x"/>
                                          </p:val>
                                        </p:tav>
                                        <p:tav tm="100000">
                                          <p:val>
                                            <p:strVal val="#ppt_x"/>
                                          </p:val>
                                        </p:tav>
                                      </p:tavLst>
                                    </p:anim>
                                    <p:anim calcmode="lin" valueType="num">
                                      <p:cBhvr additive="base">
                                        <p:cTn id="156" dur="500" fill="hold"/>
                                        <p:tgtEl>
                                          <p:spTgt spid="9">
                                            <p:txEl>
                                              <p:pRg st="18" end="18"/>
                                            </p:txEl>
                                          </p:spTgt>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9">
                                            <p:txEl>
                                              <p:pRg st="19" end="19"/>
                                            </p:txEl>
                                          </p:spTgt>
                                        </p:tgtEl>
                                        <p:attrNameLst>
                                          <p:attrName>style.visibility</p:attrName>
                                        </p:attrNameLst>
                                      </p:cBhvr>
                                      <p:to>
                                        <p:strVal val="visible"/>
                                      </p:to>
                                    </p:set>
                                    <p:anim calcmode="lin" valueType="num">
                                      <p:cBhvr additive="base">
                                        <p:cTn id="159" dur="500" fill="hold"/>
                                        <p:tgtEl>
                                          <p:spTgt spid="9">
                                            <p:txEl>
                                              <p:pRg st="19" end="19"/>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9">
                                            <p:txEl>
                                              <p:pRg st="19" end="19"/>
                                            </p:txEl>
                                          </p:spTgt>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9">
                                            <p:txEl>
                                              <p:pRg st="20" end="20"/>
                                            </p:txEl>
                                          </p:spTgt>
                                        </p:tgtEl>
                                        <p:attrNameLst>
                                          <p:attrName>style.visibility</p:attrName>
                                        </p:attrNameLst>
                                      </p:cBhvr>
                                      <p:to>
                                        <p:strVal val="visible"/>
                                      </p:to>
                                    </p:set>
                                    <p:anim calcmode="lin" valueType="num">
                                      <p:cBhvr additive="base">
                                        <p:cTn id="163" dur="500" fill="hold"/>
                                        <p:tgtEl>
                                          <p:spTgt spid="9">
                                            <p:txEl>
                                              <p:pRg st="20" end="20"/>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9">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2"/>
                                        </p:tgtEl>
                                        <p:attrNameLst>
                                          <p:attrName>style.visibility</p:attrName>
                                        </p:attrNameLst>
                                      </p:cBhvr>
                                      <p:to>
                                        <p:strVal val="visible"/>
                                      </p:to>
                                    </p:set>
                                    <p:anim calcmode="lin" valueType="num">
                                      <p:cBhvr additive="base">
                                        <p:cTn id="169" dur="500" fill="hold"/>
                                        <p:tgtEl>
                                          <p:spTgt spid="12"/>
                                        </p:tgtEl>
                                        <p:attrNameLst>
                                          <p:attrName>ppt_x</p:attrName>
                                        </p:attrNameLst>
                                      </p:cBhvr>
                                      <p:tavLst>
                                        <p:tav tm="0">
                                          <p:val>
                                            <p:strVal val="#ppt_x"/>
                                          </p:val>
                                        </p:tav>
                                        <p:tav tm="100000">
                                          <p:val>
                                            <p:strVal val="#ppt_x"/>
                                          </p:val>
                                        </p:tav>
                                      </p:tavLst>
                                    </p:anim>
                                    <p:anim calcmode="lin" valueType="num">
                                      <p:cBhvr additive="base">
                                        <p:cTn id="1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11"/>
                                        </p:tgtEl>
                                        <p:attrNameLst>
                                          <p:attrName>style.visibility</p:attrName>
                                        </p:attrNameLst>
                                      </p:cBhvr>
                                      <p:to>
                                        <p:strVal val="visible"/>
                                      </p:to>
                                    </p:set>
                                    <p:anim calcmode="lin" valueType="num">
                                      <p:cBhvr additive="base">
                                        <p:cTn id="175" dur="500" fill="hold"/>
                                        <p:tgtEl>
                                          <p:spTgt spid="11"/>
                                        </p:tgtEl>
                                        <p:attrNameLst>
                                          <p:attrName>ppt_x</p:attrName>
                                        </p:attrNameLst>
                                      </p:cBhvr>
                                      <p:tavLst>
                                        <p:tav tm="0">
                                          <p:val>
                                            <p:strVal val="#ppt_x"/>
                                          </p:val>
                                        </p:tav>
                                        <p:tav tm="100000">
                                          <p:val>
                                            <p:strVal val="#ppt_x"/>
                                          </p:val>
                                        </p:tav>
                                      </p:tavLst>
                                    </p:anim>
                                    <p:anim calcmode="lin" valueType="num">
                                      <p:cBhvr additive="base">
                                        <p:cTn id="17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14"/>
                                        </p:tgtEl>
                                        <p:attrNameLst>
                                          <p:attrName>style.visibility</p:attrName>
                                        </p:attrNameLst>
                                      </p:cBhvr>
                                      <p:to>
                                        <p:strVal val="visible"/>
                                      </p:to>
                                    </p:set>
                                    <p:animEffect transition="in" filter="fade">
                                      <p:cBhvr>
                                        <p:cTn id="181" dur="1000"/>
                                        <p:tgtEl>
                                          <p:spTgt spid="14"/>
                                        </p:tgtEl>
                                      </p:cBhvr>
                                    </p:animEffect>
                                    <p:anim calcmode="lin" valueType="num">
                                      <p:cBhvr>
                                        <p:cTn id="182" dur="1000" fill="hold"/>
                                        <p:tgtEl>
                                          <p:spTgt spid="14"/>
                                        </p:tgtEl>
                                        <p:attrNameLst>
                                          <p:attrName>ppt_x</p:attrName>
                                        </p:attrNameLst>
                                      </p:cBhvr>
                                      <p:tavLst>
                                        <p:tav tm="0">
                                          <p:val>
                                            <p:strVal val="#ppt_x"/>
                                          </p:val>
                                        </p:tav>
                                        <p:tav tm="100000">
                                          <p:val>
                                            <p:strVal val="#ppt_x"/>
                                          </p:val>
                                        </p:tav>
                                      </p:tavLst>
                                    </p:anim>
                                    <p:anim calcmode="lin" valueType="num">
                                      <p:cBhvr>
                                        <p:cTn id="18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2" presetClass="entr" presetSubtype="4" fill="hold" grpId="0" nodeType="clickEffect">
                                  <p:stCondLst>
                                    <p:cond delay="0"/>
                                  </p:stCondLst>
                                  <p:childTnLst>
                                    <p:set>
                                      <p:cBhvr>
                                        <p:cTn id="187" dur="1" fill="hold">
                                          <p:stCondLst>
                                            <p:cond delay="0"/>
                                          </p:stCondLst>
                                        </p:cTn>
                                        <p:tgtEl>
                                          <p:spTgt spid="13"/>
                                        </p:tgtEl>
                                        <p:attrNameLst>
                                          <p:attrName>style.visibility</p:attrName>
                                        </p:attrNameLst>
                                      </p:cBhvr>
                                      <p:to>
                                        <p:strVal val="visible"/>
                                      </p:to>
                                    </p:set>
                                    <p:anim calcmode="lin" valueType="num">
                                      <p:cBhvr additive="base">
                                        <p:cTn id="188" dur="500" fill="hold"/>
                                        <p:tgtEl>
                                          <p:spTgt spid="13"/>
                                        </p:tgtEl>
                                        <p:attrNameLst>
                                          <p:attrName>ppt_x</p:attrName>
                                        </p:attrNameLst>
                                      </p:cBhvr>
                                      <p:tavLst>
                                        <p:tav tm="0">
                                          <p:val>
                                            <p:strVal val="#ppt_x"/>
                                          </p:val>
                                        </p:tav>
                                        <p:tav tm="100000">
                                          <p:val>
                                            <p:strVal val="#ppt_x"/>
                                          </p:val>
                                        </p:tav>
                                      </p:tavLst>
                                    </p:anim>
                                    <p:anim calcmode="lin" valueType="num">
                                      <p:cBhvr additive="base">
                                        <p:cTn id="18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31" presetClass="entr" presetSubtype="0" fill="hold" grpId="0" nodeType="clickEffect">
                                  <p:stCondLst>
                                    <p:cond delay="0"/>
                                  </p:stCondLst>
                                  <p:childTnLst>
                                    <p:set>
                                      <p:cBhvr>
                                        <p:cTn id="193" dur="1" fill="hold">
                                          <p:stCondLst>
                                            <p:cond delay="0"/>
                                          </p:stCondLst>
                                        </p:cTn>
                                        <p:tgtEl>
                                          <p:spTgt spid="15"/>
                                        </p:tgtEl>
                                        <p:attrNameLst>
                                          <p:attrName>style.visibility</p:attrName>
                                        </p:attrNameLst>
                                      </p:cBhvr>
                                      <p:to>
                                        <p:strVal val="visible"/>
                                      </p:to>
                                    </p:set>
                                    <p:anim calcmode="lin" valueType="num">
                                      <p:cBhvr>
                                        <p:cTn id="194" dur="1000" fill="hold"/>
                                        <p:tgtEl>
                                          <p:spTgt spid="15"/>
                                        </p:tgtEl>
                                        <p:attrNameLst>
                                          <p:attrName>ppt_w</p:attrName>
                                        </p:attrNameLst>
                                      </p:cBhvr>
                                      <p:tavLst>
                                        <p:tav tm="0">
                                          <p:val>
                                            <p:fltVal val="0"/>
                                          </p:val>
                                        </p:tav>
                                        <p:tav tm="100000">
                                          <p:val>
                                            <p:strVal val="#ppt_w"/>
                                          </p:val>
                                        </p:tav>
                                      </p:tavLst>
                                    </p:anim>
                                    <p:anim calcmode="lin" valueType="num">
                                      <p:cBhvr>
                                        <p:cTn id="195" dur="1000" fill="hold"/>
                                        <p:tgtEl>
                                          <p:spTgt spid="15"/>
                                        </p:tgtEl>
                                        <p:attrNameLst>
                                          <p:attrName>ppt_h</p:attrName>
                                        </p:attrNameLst>
                                      </p:cBhvr>
                                      <p:tavLst>
                                        <p:tav tm="0">
                                          <p:val>
                                            <p:fltVal val="0"/>
                                          </p:val>
                                        </p:tav>
                                        <p:tav tm="100000">
                                          <p:val>
                                            <p:strVal val="#ppt_h"/>
                                          </p:val>
                                        </p:tav>
                                      </p:tavLst>
                                    </p:anim>
                                    <p:anim calcmode="lin" valueType="num">
                                      <p:cBhvr>
                                        <p:cTn id="196" dur="1000" fill="hold"/>
                                        <p:tgtEl>
                                          <p:spTgt spid="15"/>
                                        </p:tgtEl>
                                        <p:attrNameLst>
                                          <p:attrName>style.rotation</p:attrName>
                                        </p:attrNameLst>
                                      </p:cBhvr>
                                      <p:tavLst>
                                        <p:tav tm="0">
                                          <p:val>
                                            <p:fltVal val="90"/>
                                          </p:val>
                                        </p:tav>
                                        <p:tav tm="100000">
                                          <p:val>
                                            <p:fltVal val="0"/>
                                          </p:val>
                                        </p:tav>
                                      </p:tavLst>
                                    </p:anim>
                                    <p:animEffect transition="in" filter="fade">
                                      <p:cBhvr>
                                        <p:cTn id="19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Graphic spid="14" grpId="0">
        <p:bldAsOne/>
      </p:bldGraphic>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2"/>
          <p:cNvSpPr>
            <a:spLocks noGrp="1"/>
          </p:cNvSpPr>
          <p:nvPr>
            <p:ph type="title"/>
          </p:nvPr>
        </p:nvSpPr>
        <p:spPr/>
        <p:txBody>
          <a:bodyPr>
            <a:normAutofit fontScale="90000"/>
          </a:bodyPr>
          <a:lstStyle/>
          <a:p>
            <a:r>
              <a:rPr lang="zh-CN" altLang="en-US" dirty="0" smtClean="0"/>
              <a:t>第六章 </a:t>
            </a:r>
            <a:r>
              <a:rPr lang="zh-CN" altLang="en-US" sz="3600" dirty="0" smtClean="0"/>
              <a:t>典型信息系统安全防护措施</a:t>
            </a:r>
            <a:r>
              <a:rPr lang="en-US" altLang="zh-CN" sz="3600" dirty="0" smtClean="0"/>
              <a:t/>
            </a:r>
            <a:br>
              <a:rPr lang="en-US" altLang="zh-CN" sz="3600" dirty="0" smtClean="0"/>
            </a:br>
            <a:r>
              <a:rPr lang="en-US" altLang="zh-CN" sz="3600" dirty="0" smtClean="0"/>
              <a:t>-----</a:t>
            </a:r>
            <a:r>
              <a:rPr lang="zh-CN" altLang="en-US" sz="3600" dirty="0" smtClean="0"/>
              <a:t>二级与三级的差别（</a:t>
            </a:r>
            <a:r>
              <a:rPr lang="zh-CN" altLang="en-US" sz="3600" dirty="0" smtClean="0"/>
              <a:t>技术）</a:t>
            </a:r>
            <a:endParaRPr lang="zh-CN" altLang="en-US" sz="3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44824"/>
            <a:ext cx="8750325" cy="491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4991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金普威标志(带网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113"/>
            <a:ext cx="574452" cy="34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348880"/>
            <a:ext cx="90011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标题 2"/>
          <p:cNvSpPr>
            <a:spLocks noGrp="1"/>
          </p:cNvSpPr>
          <p:nvPr>
            <p:ph type="title"/>
          </p:nvPr>
        </p:nvSpPr>
        <p:spPr/>
        <p:txBody>
          <a:bodyPr>
            <a:normAutofit fontScale="90000"/>
          </a:bodyPr>
          <a:lstStyle/>
          <a:p>
            <a:r>
              <a:rPr lang="zh-CN" altLang="en-US" dirty="0" smtClean="0"/>
              <a:t>第六章 </a:t>
            </a:r>
            <a:r>
              <a:rPr lang="zh-CN" altLang="en-US" sz="3600" dirty="0" smtClean="0"/>
              <a:t>典型信息系统安全防护措施</a:t>
            </a:r>
            <a:r>
              <a:rPr lang="en-US" altLang="zh-CN" sz="3600" dirty="0" smtClean="0"/>
              <a:t/>
            </a:r>
            <a:br>
              <a:rPr lang="en-US" altLang="zh-CN" sz="3600" dirty="0" smtClean="0"/>
            </a:br>
            <a:r>
              <a:rPr lang="en-US" altLang="zh-CN" sz="3600" dirty="0" smtClean="0"/>
              <a:t>-----</a:t>
            </a:r>
            <a:r>
              <a:rPr lang="zh-CN" altLang="en-US" sz="3600" dirty="0" smtClean="0"/>
              <a:t>二级与三级的差别（</a:t>
            </a:r>
            <a:r>
              <a:rPr lang="zh-CN" altLang="en-US" sz="3600" dirty="0" smtClean="0"/>
              <a:t>技术）</a:t>
            </a:r>
            <a:endParaRPr lang="zh-CN" altLang="en-US" sz="3600" dirty="0"/>
          </a:p>
        </p:txBody>
      </p:sp>
    </p:spTree>
    <p:extLst>
      <p:ext uri="{BB962C8B-B14F-4D97-AF65-F5344CB8AC3E}">
        <p14:creationId xmlns:p14="http://schemas.microsoft.com/office/powerpoint/2010/main" val="3361064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857375"/>
            <a:ext cx="900112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2"/>
          <p:cNvSpPr>
            <a:spLocks noGrp="1"/>
          </p:cNvSpPr>
          <p:nvPr>
            <p:ph type="title"/>
          </p:nvPr>
        </p:nvSpPr>
        <p:spPr/>
        <p:txBody>
          <a:bodyPr>
            <a:normAutofit fontScale="90000"/>
          </a:bodyPr>
          <a:lstStyle/>
          <a:p>
            <a:r>
              <a:rPr lang="zh-CN" altLang="en-US" dirty="0" smtClean="0"/>
              <a:t>第六章 </a:t>
            </a:r>
            <a:r>
              <a:rPr lang="zh-CN" altLang="en-US" sz="3600" dirty="0" smtClean="0"/>
              <a:t>典型信息系统安全防护措施</a:t>
            </a:r>
            <a:r>
              <a:rPr lang="en-US" altLang="zh-CN" sz="3600" dirty="0" smtClean="0"/>
              <a:t/>
            </a:r>
            <a:br>
              <a:rPr lang="en-US" altLang="zh-CN" sz="3600" dirty="0" smtClean="0"/>
            </a:br>
            <a:r>
              <a:rPr lang="en-US" altLang="zh-CN" sz="3600" dirty="0" smtClean="0"/>
              <a:t>-----</a:t>
            </a:r>
            <a:r>
              <a:rPr lang="zh-CN" altLang="en-US" sz="3600" dirty="0" smtClean="0"/>
              <a:t>二级与三级的差别（</a:t>
            </a:r>
            <a:r>
              <a:rPr lang="zh-CN" altLang="en-US" sz="3600" dirty="0" smtClean="0"/>
              <a:t>技术）</a:t>
            </a:r>
            <a:endParaRPr lang="zh-CN" altLang="en-US" sz="3600" dirty="0"/>
          </a:p>
        </p:txBody>
      </p:sp>
    </p:spTree>
    <p:extLst>
      <p:ext uri="{BB962C8B-B14F-4D97-AF65-F5344CB8AC3E}">
        <p14:creationId xmlns:p14="http://schemas.microsoft.com/office/powerpoint/2010/main" val="33142828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844824"/>
            <a:ext cx="900112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2"/>
          <p:cNvSpPr>
            <a:spLocks noGrp="1"/>
          </p:cNvSpPr>
          <p:nvPr>
            <p:ph type="title"/>
          </p:nvPr>
        </p:nvSpPr>
        <p:spPr/>
        <p:txBody>
          <a:bodyPr>
            <a:normAutofit fontScale="90000"/>
          </a:bodyPr>
          <a:lstStyle/>
          <a:p>
            <a:r>
              <a:rPr lang="zh-CN" altLang="en-US" dirty="0" smtClean="0"/>
              <a:t>第六章 </a:t>
            </a:r>
            <a:r>
              <a:rPr lang="zh-CN" altLang="en-US" sz="3600" dirty="0" smtClean="0"/>
              <a:t>典型信息系统安全防护措施</a:t>
            </a:r>
            <a:r>
              <a:rPr lang="en-US" altLang="zh-CN" sz="3600" dirty="0" smtClean="0"/>
              <a:t/>
            </a:r>
            <a:br>
              <a:rPr lang="en-US" altLang="zh-CN" sz="3600" dirty="0" smtClean="0"/>
            </a:br>
            <a:r>
              <a:rPr lang="en-US" altLang="zh-CN" sz="3600" dirty="0" smtClean="0"/>
              <a:t>-----</a:t>
            </a:r>
            <a:r>
              <a:rPr lang="zh-CN" altLang="en-US" sz="3600" dirty="0" smtClean="0"/>
              <a:t>二级与三级的差别（</a:t>
            </a:r>
            <a:r>
              <a:rPr lang="zh-CN" altLang="en-US" sz="3600" dirty="0" smtClean="0"/>
              <a:t>技术）</a:t>
            </a:r>
            <a:endParaRPr lang="zh-CN" altLang="en-US" sz="3600" dirty="0"/>
          </a:p>
        </p:txBody>
      </p:sp>
    </p:spTree>
    <p:extLst>
      <p:ext uri="{BB962C8B-B14F-4D97-AF65-F5344CB8AC3E}">
        <p14:creationId xmlns:p14="http://schemas.microsoft.com/office/powerpoint/2010/main" val="38782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1" y="1988840"/>
            <a:ext cx="8712968" cy="4392488"/>
          </a:xfrm>
        </p:spPr>
        <p:txBody>
          <a:bodyPr>
            <a:normAutofit/>
          </a:bodyPr>
          <a:lstStyle/>
          <a:p>
            <a:pPr marL="0" indent="4763">
              <a:buFontTx/>
              <a:buNone/>
            </a:pPr>
            <a:endParaRPr lang="en-US" altLang="zh-CN" b="1" dirty="0" smtClean="0"/>
          </a:p>
          <a:p>
            <a:pPr marL="0" indent="0">
              <a:lnSpc>
                <a:spcPct val="80000"/>
              </a:lnSpc>
              <a:buNone/>
            </a:pPr>
            <a:r>
              <a:rPr lang="zh-CN" altLang="en-US" dirty="0"/>
              <a:t>政策体系和标准体系</a:t>
            </a:r>
            <a:endParaRPr lang="en-US" altLang="zh-CN" dirty="0"/>
          </a:p>
          <a:p>
            <a:pPr marL="0" indent="4763">
              <a:buFontTx/>
              <a:buNone/>
            </a:pPr>
            <a:endParaRPr lang="en-US" altLang="zh-CN" sz="2000" b="1" dirty="0" smtClean="0"/>
          </a:p>
          <a:p>
            <a:pPr marL="0" indent="4763">
              <a:buFontTx/>
              <a:buNone/>
            </a:pPr>
            <a:r>
              <a:rPr lang="en-US" altLang="zh-CN" sz="2000" b="1" dirty="0"/>
              <a:t> </a:t>
            </a:r>
            <a:r>
              <a:rPr lang="en-US" altLang="zh-CN" sz="2000" b="1" dirty="0" smtClean="0"/>
              <a:t>       </a:t>
            </a:r>
            <a:r>
              <a:rPr lang="zh-CN" altLang="en-US" sz="2000" b="1" dirty="0" smtClean="0"/>
              <a:t>国务院</a:t>
            </a:r>
            <a:r>
              <a:rPr lang="en-US" altLang="zh-CN" sz="2000" b="1" dirty="0"/>
              <a:t>147</a:t>
            </a:r>
            <a:r>
              <a:rPr lang="zh-CN" altLang="en-US" sz="2000" b="1" dirty="0"/>
              <a:t>号令、中央</a:t>
            </a:r>
            <a:r>
              <a:rPr lang="en-US" altLang="zh-CN" sz="2000" b="1" dirty="0"/>
              <a:t>27</a:t>
            </a:r>
            <a:r>
              <a:rPr lang="zh-CN" altLang="en-US" sz="2000" b="1" dirty="0"/>
              <a:t>号文件、</a:t>
            </a:r>
            <a:r>
              <a:rPr lang="en-US" altLang="zh-CN" sz="2000" b="1" dirty="0"/>
              <a:t>《</a:t>
            </a:r>
            <a:r>
              <a:rPr lang="zh-CN" altLang="en-US" sz="2000" b="1" dirty="0"/>
              <a:t>关于信息安全等级保护工作的实施意见</a:t>
            </a:r>
            <a:r>
              <a:rPr lang="en-US" altLang="zh-CN" sz="2000" b="1" dirty="0"/>
              <a:t>》 </a:t>
            </a:r>
            <a:r>
              <a:rPr lang="zh-CN" altLang="en-US" sz="2000" b="1" dirty="0"/>
              <a:t>（公通字</a:t>
            </a:r>
            <a:r>
              <a:rPr lang="en-US" altLang="zh-CN" sz="2000" b="1" dirty="0"/>
              <a:t>[2004]66</a:t>
            </a:r>
            <a:r>
              <a:rPr lang="zh-CN" altLang="en-US" sz="2000" b="1" dirty="0"/>
              <a:t>号）</a:t>
            </a:r>
            <a:r>
              <a:rPr lang="en-US" altLang="zh-CN" sz="2000" b="1" dirty="0"/>
              <a:t>》</a:t>
            </a:r>
            <a:r>
              <a:rPr lang="zh-CN" altLang="en-US" sz="2000" b="1" dirty="0"/>
              <a:t>、</a:t>
            </a:r>
            <a:r>
              <a:rPr lang="en-US" altLang="zh-CN" sz="2000" b="1" dirty="0"/>
              <a:t>《</a:t>
            </a:r>
            <a:r>
              <a:rPr lang="zh-CN" altLang="en-US" sz="2000" b="1" dirty="0"/>
              <a:t>信息安全等级保护管理办法（公通字</a:t>
            </a:r>
            <a:r>
              <a:rPr lang="en-US" altLang="zh-CN" sz="2000" b="1" dirty="0"/>
              <a:t>[2007]43</a:t>
            </a:r>
            <a:r>
              <a:rPr lang="zh-CN" altLang="en-US" sz="2000" b="1" dirty="0"/>
              <a:t>号）</a:t>
            </a:r>
            <a:r>
              <a:rPr lang="en-US" altLang="zh-CN" sz="2000" b="1" dirty="0"/>
              <a:t>》</a:t>
            </a:r>
            <a:r>
              <a:rPr lang="zh-CN" altLang="en-US" sz="2000" b="1" dirty="0" smtClean="0"/>
              <a:t>。</a:t>
            </a:r>
            <a:endParaRPr lang="en-US" altLang="zh-CN" sz="2000" b="1" dirty="0" smtClean="0"/>
          </a:p>
          <a:p>
            <a:pPr marL="0" indent="4763">
              <a:buFontTx/>
              <a:buNone/>
            </a:pPr>
            <a:endParaRPr lang="zh-CN" altLang="en-US" sz="2000" b="1" dirty="0"/>
          </a:p>
          <a:p>
            <a:pPr marL="0" indent="4763">
              <a:buFontTx/>
              <a:buNone/>
            </a:pPr>
            <a:r>
              <a:rPr lang="zh-CN" altLang="en-US" sz="2000" b="1" dirty="0"/>
              <a:t>      </a:t>
            </a:r>
            <a:r>
              <a:rPr lang="zh-CN" altLang="en-US" sz="2000" b="1" dirty="0" smtClean="0"/>
              <a:t>        标准</a:t>
            </a:r>
            <a:r>
              <a:rPr lang="zh-CN" altLang="en-US" sz="2000" b="1" dirty="0"/>
              <a:t>包括</a:t>
            </a:r>
            <a:r>
              <a:rPr lang="en-US" altLang="zh-CN" sz="2000" b="1" dirty="0"/>
              <a:t>《</a:t>
            </a:r>
            <a:r>
              <a:rPr lang="zh-CN" altLang="en-US" sz="2000" b="1" dirty="0"/>
              <a:t>计算机信息系统安全保护等级划分准则</a:t>
            </a:r>
            <a:r>
              <a:rPr lang="en-US" altLang="zh-CN" sz="2000" b="1" dirty="0"/>
              <a:t>》</a:t>
            </a:r>
            <a:r>
              <a:rPr lang="zh-CN" altLang="en-US" sz="2000" b="1" dirty="0"/>
              <a:t>（</a:t>
            </a:r>
            <a:r>
              <a:rPr lang="en-US" altLang="zh-CN" sz="2000" b="1" dirty="0"/>
              <a:t>GB17859-1999</a:t>
            </a:r>
            <a:r>
              <a:rPr lang="zh-CN" altLang="en-US" sz="2000" b="1" dirty="0"/>
              <a:t>）、</a:t>
            </a:r>
            <a:r>
              <a:rPr lang="en-US" altLang="zh-CN" sz="2000" b="1" dirty="0"/>
              <a:t>《</a:t>
            </a:r>
            <a:r>
              <a:rPr lang="zh-CN" altLang="en-US" sz="2000" b="1" dirty="0"/>
              <a:t>信息系统安全等级保护基本要求</a:t>
            </a:r>
            <a:r>
              <a:rPr lang="en-US" altLang="zh-CN" sz="2000" b="1" dirty="0"/>
              <a:t>》</a:t>
            </a:r>
            <a:r>
              <a:rPr lang="zh-CN" altLang="en-US" sz="2000" b="1" dirty="0"/>
              <a:t>、</a:t>
            </a:r>
            <a:r>
              <a:rPr lang="en-US" altLang="zh-CN" sz="2000" b="1" dirty="0"/>
              <a:t>《</a:t>
            </a:r>
            <a:r>
              <a:rPr lang="zh-CN" altLang="en-US" sz="2000" b="1" dirty="0"/>
              <a:t>信息系统安全等级保护实施指南</a:t>
            </a:r>
            <a:r>
              <a:rPr lang="en-US" altLang="zh-CN" sz="2000" b="1" dirty="0"/>
              <a:t>》</a:t>
            </a:r>
            <a:r>
              <a:rPr lang="zh-CN" altLang="en-US" sz="2000" b="1" dirty="0"/>
              <a:t>、</a:t>
            </a:r>
            <a:r>
              <a:rPr lang="en-US" altLang="zh-CN" sz="2000" b="1" dirty="0"/>
              <a:t>《</a:t>
            </a:r>
            <a:r>
              <a:rPr lang="zh-CN" altLang="en-US" sz="2000" b="1" dirty="0"/>
              <a:t>信息系统安全等级保护测评要求</a:t>
            </a:r>
            <a:r>
              <a:rPr lang="en-US" altLang="zh-CN" sz="2000" b="1" dirty="0"/>
              <a:t>》</a:t>
            </a:r>
            <a:r>
              <a:rPr lang="zh-CN" altLang="en-US" sz="2000" b="1" dirty="0"/>
              <a:t>等</a:t>
            </a:r>
            <a:r>
              <a:rPr lang="en-US" altLang="zh-CN" sz="2000" b="1" dirty="0"/>
              <a:t>30</a:t>
            </a:r>
            <a:r>
              <a:rPr lang="zh-CN" altLang="en-US" sz="2000" b="1" dirty="0"/>
              <a:t>多个标准。</a:t>
            </a:r>
            <a:r>
              <a:rPr lang="zh-CN" altLang="en-US" sz="2000" dirty="0"/>
              <a:t>  </a:t>
            </a:r>
          </a:p>
          <a:p>
            <a:endParaRPr lang="zh-CN" altLang="en-US" dirty="0"/>
          </a:p>
        </p:txBody>
      </p:sp>
      <p:sp>
        <p:nvSpPr>
          <p:cNvPr id="4" name="Rectangle 2"/>
          <p:cNvSpPr>
            <a:spLocks noGrp="1" noChangeArrowheads="1"/>
          </p:cNvSpPr>
          <p:nvPr>
            <p:ph type="title"/>
          </p:nvPr>
        </p:nvSpPr>
        <p:spPr>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noAutofit/>
          </a:bodyPr>
          <a:lstStyle/>
          <a:p>
            <a:pPr>
              <a:defRPr/>
            </a:pPr>
            <a:r>
              <a:rPr lang="zh-CN" altLang="en-US" b="1" dirty="0">
                <a:latin typeface="+mj-ea"/>
              </a:rPr>
              <a:t>第一章  </a:t>
            </a:r>
            <a:r>
              <a:rPr lang="zh-CN" altLang="en-US" sz="3200" b="1" dirty="0" smtClean="0">
                <a:latin typeface="+mj-ea"/>
              </a:rPr>
              <a:t>信息安全等级保护是什么</a:t>
            </a:r>
            <a:endParaRPr lang="zh-CN" altLang="en-US" sz="32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169640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2204864"/>
            <a:ext cx="898207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2"/>
          <p:cNvSpPr>
            <a:spLocks noGrp="1"/>
          </p:cNvSpPr>
          <p:nvPr>
            <p:ph type="title"/>
          </p:nvPr>
        </p:nvSpPr>
        <p:spPr/>
        <p:txBody>
          <a:bodyPr>
            <a:normAutofit fontScale="90000"/>
          </a:bodyPr>
          <a:lstStyle/>
          <a:p>
            <a:r>
              <a:rPr lang="zh-CN" altLang="en-US" dirty="0" smtClean="0"/>
              <a:t>第六章 </a:t>
            </a:r>
            <a:r>
              <a:rPr lang="zh-CN" altLang="en-US" sz="3600" dirty="0" smtClean="0"/>
              <a:t>典型信息系统安全防护措施</a:t>
            </a:r>
            <a:r>
              <a:rPr lang="en-US" altLang="zh-CN" sz="3600" dirty="0" smtClean="0"/>
              <a:t/>
            </a:r>
            <a:br>
              <a:rPr lang="en-US" altLang="zh-CN" sz="3600" dirty="0" smtClean="0"/>
            </a:br>
            <a:r>
              <a:rPr lang="en-US" altLang="zh-CN" sz="3600" dirty="0" smtClean="0"/>
              <a:t>-----</a:t>
            </a:r>
            <a:r>
              <a:rPr lang="zh-CN" altLang="en-US" sz="3600" dirty="0" smtClean="0"/>
              <a:t>二级与三级的差别（</a:t>
            </a:r>
            <a:r>
              <a:rPr lang="zh-CN" altLang="en-US" sz="3600" dirty="0" smtClean="0"/>
              <a:t>技术）</a:t>
            </a:r>
            <a:endParaRPr lang="zh-CN" altLang="en-US" sz="3600" dirty="0"/>
          </a:p>
        </p:txBody>
      </p:sp>
    </p:spTree>
    <p:extLst>
      <p:ext uri="{BB962C8B-B14F-4D97-AF65-F5344CB8AC3E}">
        <p14:creationId xmlns:p14="http://schemas.microsoft.com/office/powerpoint/2010/main" val="2736703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2" y="1714500"/>
            <a:ext cx="9001125"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2"/>
          <p:cNvSpPr>
            <a:spLocks noGrp="1"/>
          </p:cNvSpPr>
          <p:nvPr>
            <p:ph type="title"/>
          </p:nvPr>
        </p:nvSpPr>
        <p:spPr/>
        <p:txBody>
          <a:bodyPr>
            <a:normAutofit fontScale="90000"/>
          </a:bodyPr>
          <a:lstStyle/>
          <a:p>
            <a:r>
              <a:rPr lang="zh-CN" altLang="en-US" dirty="0" smtClean="0"/>
              <a:t>第六章 </a:t>
            </a:r>
            <a:r>
              <a:rPr lang="zh-CN" altLang="en-US" sz="3600" dirty="0" smtClean="0"/>
              <a:t>典型信息系统安全防护措施</a:t>
            </a:r>
            <a:r>
              <a:rPr lang="en-US" altLang="zh-CN" sz="3600" dirty="0" smtClean="0"/>
              <a:t/>
            </a:r>
            <a:br>
              <a:rPr lang="en-US" altLang="zh-CN" sz="3600" dirty="0" smtClean="0"/>
            </a:br>
            <a:r>
              <a:rPr lang="en-US" altLang="zh-CN" sz="3600" dirty="0" smtClean="0"/>
              <a:t>-----</a:t>
            </a:r>
            <a:r>
              <a:rPr lang="zh-CN" altLang="en-US" sz="3600" dirty="0" smtClean="0"/>
              <a:t>二级与三级的差别（</a:t>
            </a:r>
            <a:r>
              <a:rPr lang="zh-CN" altLang="en-US" sz="3600" dirty="0" smtClean="0"/>
              <a:t>技术）</a:t>
            </a:r>
            <a:endParaRPr lang="zh-CN" altLang="en-US" sz="3600" dirty="0"/>
          </a:p>
        </p:txBody>
      </p:sp>
    </p:spTree>
    <p:extLst>
      <p:ext uri="{BB962C8B-B14F-4D97-AF65-F5344CB8AC3E}">
        <p14:creationId xmlns:p14="http://schemas.microsoft.com/office/powerpoint/2010/main" val="2460472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4864"/>
            <a:ext cx="89916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2"/>
          <p:cNvSpPr>
            <a:spLocks noGrp="1"/>
          </p:cNvSpPr>
          <p:nvPr>
            <p:ph type="title"/>
          </p:nvPr>
        </p:nvSpPr>
        <p:spPr/>
        <p:txBody>
          <a:bodyPr>
            <a:normAutofit fontScale="90000"/>
          </a:bodyPr>
          <a:lstStyle/>
          <a:p>
            <a:r>
              <a:rPr lang="zh-CN" altLang="en-US" dirty="0" smtClean="0"/>
              <a:t>第六章 </a:t>
            </a:r>
            <a:r>
              <a:rPr lang="zh-CN" altLang="en-US" sz="3600" dirty="0" smtClean="0"/>
              <a:t>典型信息系统安全防护措施</a:t>
            </a:r>
            <a:r>
              <a:rPr lang="en-US" altLang="zh-CN" sz="3600" dirty="0" smtClean="0"/>
              <a:t/>
            </a:r>
            <a:br>
              <a:rPr lang="en-US" altLang="zh-CN" sz="3600" dirty="0" smtClean="0"/>
            </a:br>
            <a:r>
              <a:rPr lang="en-US" altLang="zh-CN" sz="3600" dirty="0" smtClean="0"/>
              <a:t>-----</a:t>
            </a:r>
            <a:r>
              <a:rPr lang="zh-CN" altLang="en-US" sz="3600" dirty="0" smtClean="0"/>
              <a:t>二级与三级的差别（</a:t>
            </a:r>
            <a:r>
              <a:rPr lang="zh-CN" altLang="en-US" sz="3600" dirty="0" smtClean="0"/>
              <a:t>技术）</a:t>
            </a:r>
            <a:endParaRPr lang="zh-CN" altLang="en-US" sz="3600" dirty="0"/>
          </a:p>
        </p:txBody>
      </p:sp>
    </p:spTree>
    <p:extLst>
      <p:ext uri="{BB962C8B-B14F-4D97-AF65-F5344CB8AC3E}">
        <p14:creationId xmlns:p14="http://schemas.microsoft.com/office/powerpoint/2010/main" val="1235328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916832"/>
            <a:ext cx="9001125"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2"/>
          <p:cNvSpPr>
            <a:spLocks noGrp="1"/>
          </p:cNvSpPr>
          <p:nvPr>
            <p:ph type="title"/>
          </p:nvPr>
        </p:nvSpPr>
        <p:spPr/>
        <p:txBody>
          <a:bodyPr>
            <a:normAutofit fontScale="90000"/>
          </a:bodyPr>
          <a:lstStyle/>
          <a:p>
            <a:r>
              <a:rPr lang="zh-CN" altLang="en-US" dirty="0" smtClean="0"/>
              <a:t>第六章 </a:t>
            </a:r>
            <a:r>
              <a:rPr lang="zh-CN" altLang="en-US" sz="3600" dirty="0" smtClean="0"/>
              <a:t>典型信息系统安全防护措施</a:t>
            </a:r>
            <a:r>
              <a:rPr lang="en-US" altLang="zh-CN" sz="3600" dirty="0" smtClean="0"/>
              <a:t/>
            </a:r>
            <a:br>
              <a:rPr lang="en-US" altLang="zh-CN" sz="3600" dirty="0" smtClean="0"/>
            </a:br>
            <a:r>
              <a:rPr lang="en-US" altLang="zh-CN" sz="3600" dirty="0" smtClean="0"/>
              <a:t>-----</a:t>
            </a:r>
            <a:r>
              <a:rPr lang="zh-CN" altLang="en-US" sz="3600" dirty="0" smtClean="0"/>
              <a:t>二级与三级的差别（</a:t>
            </a:r>
            <a:r>
              <a:rPr lang="zh-CN" altLang="en-US" sz="3600" dirty="0" smtClean="0"/>
              <a:t>技术）</a:t>
            </a:r>
            <a:endParaRPr lang="zh-CN" altLang="en-US" sz="3600" dirty="0"/>
          </a:p>
        </p:txBody>
      </p:sp>
    </p:spTree>
    <p:extLst>
      <p:ext uri="{BB962C8B-B14F-4D97-AF65-F5344CB8AC3E}">
        <p14:creationId xmlns:p14="http://schemas.microsoft.com/office/powerpoint/2010/main" val="3685646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 y="2132856"/>
            <a:ext cx="90011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2"/>
          <p:cNvSpPr>
            <a:spLocks noGrp="1"/>
          </p:cNvSpPr>
          <p:nvPr>
            <p:ph type="title"/>
          </p:nvPr>
        </p:nvSpPr>
        <p:spPr/>
        <p:txBody>
          <a:bodyPr>
            <a:normAutofit fontScale="90000"/>
          </a:bodyPr>
          <a:lstStyle/>
          <a:p>
            <a:r>
              <a:rPr lang="zh-CN" altLang="en-US" dirty="0" smtClean="0"/>
              <a:t>第六章 </a:t>
            </a:r>
            <a:r>
              <a:rPr lang="zh-CN" altLang="en-US" sz="3600" dirty="0" smtClean="0"/>
              <a:t>典型信息系统安全防护措施</a:t>
            </a:r>
            <a:r>
              <a:rPr lang="en-US" altLang="zh-CN" sz="3600" dirty="0" smtClean="0"/>
              <a:t/>
            </a:r>
            <a:br>
              <a:rPr lang="en-US" altLang="zh-CN" sz="3600" dirty="0" smtClean="0"/>
            </a:br>
            <a:r>
              <a:rPr lang="en-US" altLang="zh-CN" sz="3600" dirty="0" smtClean="0"/>
              <a:t>-----</a:t>
            </a:r>
            <a:r>
              <a:rPr lang="zh-CN" altLang="en-US" sz="3600" dirty="0" smtClean="0"/>
              <a:t>二级与三级的差别（</a:t>
            </a:r>
            <a:r>
              <a:rPr lang="zh-CN" altLang="en-US" sz="3600" dirty="0" smtClean="0"/>
              <a:t>技术）</a:t>
            </a:r>
            <a:endParaRPr lang="zh-CN" altLang="en-US" sz="3600" dirty="0"/>
          </a:p>
        </p:txBody>
      </p:sp>
    </p:spTree>
    <p:extLst>
      <p:ext uri="{BB962C8B-B14F-4D97-AF65-F5344CB8AC3E}">
        <p14:creationId xmlns:p14="http://schemas.microsoft.com/office/powerpoint/2010/main" val="2482461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1" y="2924944"/>
            <a:ext cx="901065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2"/>
          <p:cNvSpPr>
            <a:spLocks noGrp="1"/>
          </p:cNvSpPr>
          <p:nvPr>
            <p:ph type="title"/>
          </p:nvPr>
        </p:nvSpPr>
        <p:spPr/>
        <p:txBody>
          <a:bodyPr>
            <a:normAutofit fontScale="90000"/>
          </a:bodyPr>
          <a:lstStyle/>
          <a:p>
            <a:r>
              <a:rPr lang="zh-CN" altLang="en-US" dirty="0" smtClean="0"/>
              <a:t>第六章 </a:t>
            </a:r>
            <a:r>
              <a:rPr lang="zh-CN" altLang="en-US" sz="3600" dirty="0" smtClean="0"/>
              <a:t>典型信息系统安全防护措施</a:t>
            </a:r>
            <a:r>
              <a:rPr lang="en-US" altLang="zh-CN" sz="3600" dirty="0" smtClean="0"/>
              <a:t/>
            </a:r>
            <a:br>
              <a:rPr lang="en-US" altLang="zh-CN" sz="3600" dirty="0" smtClean="0"/>
            </a:br>
            <a:r>
              <a:rPr lang="en-US" altLang="zh-CN" sz="3600" dirty="0" smtClean="0"/>
              <a:t>-----</a:t>
            </a:r>
            <a:r>
              <a:rPr lang="zh-CN" altLang="en-US" sz="3600" dirty="0" smtClean="0"/>
              <a:t>二级与三级的差别（</a:t>
            </a:r>
            <a:r>
              <a:rPr lang="zh-CN" altLang="en-US" sz="3600" dirty="0" smtClean="0"/>
              <a:t>技术）</a:t>
            </a:r>
            <a:endParaRPr lang="zh-CN" altLang="en-US" sz="3600" dirty="0"/>
          </a:p>
        </p:txBody>
      </p:sp>
    </p:spTree>
    <p:extLst>
      <p:ext uri="{BB962C8B-B14F-4D97-AF65-F5344CB8AC3E}">
        <p14:creationId xmlns:p14="http://schemas.microsoft.com/office/powerpoint/2010/main" val="14437926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Rectangle 5"/>
          <p:cNvSpPr>
            <a:spLocks noGrp="1" noChangeArrowheads="1"/>
          </p:cNvSpPr>
          <p:nvPr>
            <p:ph type="subTitle" idx="1"/>
          </p:nvPr>
        </p:nvSpPr>
        <p:spPr>
          <a:xfrm>
            <a:off x="1403350" y="1628775"/>
            <a:ext cx="6400800" cy="1752600"/>
          </a:xfrm>
        </p:spPr>
        <p:txBody>
          <a:bodyPr>
            <a:normAutofit/>
          </a:bodyPr>
          <a:lstStyle/>
          <a:p>
            <a:endParaRPr lang="en-US" altLang="zh-CN" sz="8000" dirty="0" smtClean="0"/>
          </a:p>
          <a:p>
            <a:endParaRPr lang="zh-CN" altLang="en-US" sz="8000" dirty="0"/>
          </a:p>
        </p:txBody>
      </p:sp>
      <p:graphicFrame>
        <p:nvGraphicFramePr>
          <p:cNvPr id="2" name="对象 1"/>
          <p:cNvGraphicFramePr>
            <a:graphicFrameLocks noChangeAspect="1"/>
          </p:cNvGraphicFramePr>
          <p:nvPr>
            <p:extLst>
              <p:ext uri="{D42A27DB-BD31-4B8C-83A1-F6EECF244321}">
                <p14:modId xmlns:p14="http://schemas.microsoft.com/office/powerpoint/2010/main" val="3113407498"/>
              </p:ext>
            </p:extLst>
          </p:nvPr>
        </p:nvGraphicFramePr>
        <p:xfrm>
          <a:off x="3131840" y="1484784"/>
          <a:ext cx="3240360" cy="3054715"/>
        </p:xfrm>
        <a:graphic>
          <a:graphicData uri="http://schemas.openxmlformats.org/presentationml/2006/ole">
            <mc:AlternateContent xmlns:mc="http://schemas.openxmlformats.org/markup-compatibility/2006">
              <mc:Choice xmlns:v="urn:schemas-microsoft-com:vml" Requires="v">
                <p:oleObj spid="_x0000_s8197" name="CorelDRAW" r:id="rId4" imgW="2530440" imgH="2385720" progId="CorelDRAW.Graphic.9">
                  <p:embed/>
                </p:oleObj>
              </mc:Choice>
              <mc:Fallback>
                <p:oleObj name="CorelDRAW" r:id="rId4" imgW="2530440" imgH="2385720" progId="CorelDRAW.Graphic.9">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484784"/>
                        <a:ext cx="3240360" cy="305471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48821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536" y="620688"/>
            <a:ext cx="8137090" cy="1152128"/>
          </a:xfrm>
          <a:noFill/>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noAutofit/>
          </a:bodyPr>
          <a:lstStyle/>
          <a:p>
            <a:pPr>
              <a:defRPr/>
            </a:pPr>
            <a:r>
              <a:rPr lang="zh-CN" altLang="en-US" b="1" dirty="0">
                <a:latin typeface="+mj-ea"/>
              </a:rPr>
              <a:t>第一章  </a:t>
            </a:r>
            <a:r>
              <a:rPr lang="zh-CN" altLang="en-US" sz="3200" b="1" dirty="0" smtClean="0">
                <a:latin typeface="+mj-ea"/>
              </a:rPr>
              <a:t>信息安全等级保护是什么</a:t>
            </a:r>
            <a:endParaRPr lang="zh-CN" altLang="en-US" sz="3200" b="1" dirty="0">
              <a:latin typeface="华文新魏" panose="02010800040101010101" pitchFamily="2" charset="-122"/>
              <a:ea typeface="华文新魏" panose="02010800040101010101" pitchFamily="2" charset="-122"/>
            </a:endParaRPr>
          </a:p>
        </p:txBody>
      </p:sp>
      <p:sp>
        <p:nvSpPr>
          <p:cNvPr id="15363" name="Rectangle 3"/>
          <p:cNvSpPr>
            <a:spLocks noChangeArrowheads="1"/>
          </p:cNvSpPr>
          <p:nvPr/>
        </p:nvSpPr>
        <p:spPr bwMode="auto">
          <a:xfrm>
            <a:off x="179512" y="2406719"/>
            <a:ext cx="8784976" cy="4031873"/>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457200" indent="-457200" algn="l" eaLnBrk="0" hangingPunct="0">
              <a:spcBef>
                <a:spcPct val="20000"/>
              </a:spcBef>
              <a:buClr>
                <a:schemeClr val="accent1"/>
              </a:buClr>
              <a:buSzPct val="100000"/>
              <a:buFont typeface="Symbol" pitchFamily="18" charset="2"/>
              <a:buChar char=""/>
              <a:defRPr sz="2400">
                <a:solidFill>
                  <a:schemeClr val="tx2"/>
                </a:solidFill>
                <a:latin typeface="Candara" pitchFamily="34" charset="0"/>
                <a:ea typeface="华文楷体" pitchFamily="2" charset="-122"/>
              </a:defRPr>
            </a:lvl1pPr>
            <a:lvl2pPr marL="914400" indent="-457200" algn="l" eaLnBrk="0" hangingPunct="0">
              <a:spcBef>
                <a:spcPct val="20000"/>
              </a:spcBef>
              <a:buClr>
                <a:schemeClr val="accent1"/>
              </a:buClr>
              <a:buSzPct val="100000"/>
              <a:buFont typeface="Symbol" pitchFamily="18" charset="2"/>
              <a:buChar char=""/>
              <a:defRPr sz="2200">
                <a:solidFill>
                  <a:schemeClr val="tx2"/>
                </a:solidFill>
                <a:latin typeface="Candara" pitchFamily="34" charset="0"/>
                <a:ea typeface="华文楷体" pitchFamily="2" charset="-122"/>
              </a:defRPr>
            </a:lvl2pPr>
            <a:lvl3pPr marL="1371600" indent="-457200" algn="l" eaLnBrk="0" hangingPunct="0">
              <a:spcBef>
                <a:spcPct val="20000"/>
              </a:spcBef>
              <a:buClr>
                <a:schemeClr val="accent1"/>
              </a:buClr>
              <a:buSzPct val="100000"/>
              <a:buFont typeface="Symbol" pitchFamily="18" charset="2"/>
              <a:buChar char=""/>
              <a:defRPr sz="2000">
                <a:solidFill>
                  <a:schemeClr val="tx2"/>
                </a:solidFill>
                <a:latin typeface="Candara" pitchFamily="34" charset="0"/>
                <a:ea typeface="华文楷体" pitchFamily="2" charset="-122"/>
              </a:defRPr>
            </a:lvl3pPr>
            <a:lvl4pPr marL="1828800" indent="-457200" algn="l" eaLnBrk="0" hangingPunct="0">
              <a:spcBef>
                <a:spcPct val="20000"/>
              </a:spcBef>
              <a:buClr>
                <a:schemeClr val="accent1"/>
              </a:buClr>
              <a:buSzPct val="100000"/>
              <a:buFont typeface="Symbol" pitchFamily="18" charset="2"/>
              <a:buChar char=""/>
              <a:defRPr>
                <a:solidFill>
                  <a:schemeClr val="tx2"/>
                </a:solidFill>
                <a:latin typeface="Candara" pitchFamily="34" charset="0"/>
                <a:ea typeface="华文楷体" pitchFamily="2" charset="-122"/>
              </a:defRPr>
            </a:lvl4pPr>
            <a:lvl5pPr marL="2286000" indent="-457200" algn="l" eaLnBrk="0" hangingPunct="0">
              <a:spcBef>
                <a:spcPct val="20000"/>
              </a:spcBef>
              <a:buClr>
                <a:schemeClr val="accent1"/>
              </a:buClr>
              <a:buSzPct val="100000"/>
              <a:buFont typeface="Symbol" pitchFamily="18" charset="2"/>
              <a:buChar char=""/>
              <a:defRPr sz="1600">
                <a:solidFill>
                  <a:schemeClr val="tx2"/>
                </a:solidFill>
                <a:latin typeface="Candara" pitchFamily="34" charset="0"/>
                <a:ea typeface="华文楷体" pitchFamily="2" charset="-122"/>
              </a:defRPr>
            </a:lvl5pPr>
            <a:lvl6pPr marL="2743200" indent="-4572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6pPr>
            <a:lvl7pPr marL="3200400" indent="-4572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7pPr>
            <a:lvl8pPr marL="3657600" indent="-4572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8pPr>
            <a:lvl9pPr marL="4114800" indent="-4572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ea typeface="华文楷体" pitchFamily="2" charset="-122"/>
              </a:defRPr>
            </a:lvl9pPr>
          </a:lstStyle>
          <a:p>
            <a:pPr marL="0" indent="0" eaLnBrk="1" hangingPunct="1">
              <a:lnSpc>
                <a:spcPct val="120000"/>
              </a:lnSpc>
              <a:buNone/>
              <a:tabLst>
                <a:tab pos="5940425" algn="r"/>
              </a:tabLst>
            </a:pPr>
            <a:r>
              <a:rPr lang="zh-CN" altLang="en-US" b="1" dirty="0">
                <a:solidFill>
                  <a:schemeClr val="tx1">
                    <a:lumMod val="95000"/>
                    <a:lumOff val="5000"/>
                  </a:schemeClr>
                </a:solidFill>
              </a:rPr>
              <a:t>定义</a:t>
            </a:r>
            <a:r>
              <a:rPr lang="zh-CN" altLang="en-US" sz="2200" dirty="0">
                <a:solidFill>
                  <a:schemeClr val="tx1">
                    <a:lumMod val="95000"/>
                    <a:lumOff val="5000"/>
                  </a:schemeClr>
                </a:solidFill>
                <a:latin typeface="Arial" charset="0"/>
                <a:ea typeface="楷体_GB2312" pitchFamily="49" charset="-122"/>
              </a:rPr>
              <a:t>      </a:t>
            </a:r>
            <a:r>
              <a:rPr lang="zh-CN" altLang="en-US" sz="2200" dirty="0">
                <a:solidFill>
                  <a:schemeClr val="tx1">
                    <a:lumMod val="95000"/>
                    <a:lumOff val="5000"/>
                  </a:schemeClr>
                </a:solidFill>
                <a:latin typeface="+mj-ea"/>
                <a:ea typeface="+mj-ea"/>
              </a:rPr>
              <a:t>信息安全等级保护是指对国家秘密</a:t>
            </a:r>
            <a:r>
              <a:rPr lang="zh-CN" altLang="en-US" sz="2200" dirty="0">
                <a:solidFill>
                  <a:schemeClr val="bg2">
                    <a:lumMod val="50000"/>
                  </a:schemeClr>
                </a:solidFill>
                <a:latin typeface="+mj-ea"/>
                <a:ea typeface="+mj-ea"/>
              </a:rPr>
              <a:t>信息</a:t>
            </a:r>
            <a:r>
              <a:rPr lang="zh-CN" altLang="en-US" sz="2200" dirty="0">
                <a:solidFill>
                  <a:schemeClr val="tx1">
                    <a:lumMod val="95000"/>
                    <a:lumOff val="5000"/>
                  </a:schemeClr>
                </a:solidFill>
                <a:latin typeface="+mj-ea"/>
                <a:ea typeface="+mj-ea"/>
              </a:rPr>
              <a:t>、法人和其他组织及公民的专有</a:t>
            </a:r>
            <a:r>
              <a:rPr lang="zh-CN" altLang="en-US" sz="2200" dirty="0">
                <a:solidFill>
                  <a:schemeClr val="bg2">
                    <a:lumMod val="50000"/>
                  </a:schemeClr>
                </a:solidFill>
                <a:latin typeface="+mj-ea"/>
                <a:ea typeface="+mj-ea"/>
              </a:rPr>
              <a:t>信息</a:t>
            </a:r>
            <a:r>
              <a:rPr lang="zh-CN" altLang="en-US" sz="2200" dirty="0">
                <a:solidFill>
                  <a:schemeClr val="tx1">
                    <a:lumMod val="95000"/>
                    <a:lumOff val="5000"/>
                  </a:schemeClr>
                </a:solidFill>
                <a:latin typeface="+mj-ea"/>
                <a:ea typeface="+mj-ea"/>
              </a:rPr>
              <a:t>以及公开</a:t>
            </a:r>
            <a:r>
              <a:rPr lang="zh-CN" altLang="en-US" sz="2200" dirty="0">
                <a:solidFill>
                  <a:schemeClr val="bg2">
                    <a:lumMod val="50000"/>
                  </a:schemeClr>
                </a:solidFill>
                <a:latin typeface="+mj-ea"/>
                <a:ea typeface="+mj-ea"/>
              </a:rPr>
              <a:t>信息</a:t>
            </a:r>
            <a:r>
              <a:rPr lang="zh-CN" altLang="en-US" sz="2200" dirty="0">
                <a:solidFill>
                  <a:schemeClr val="tx1">
                    <a:lumMod val="95000"/>
                    <a:lumOff val="5000"/>
                  </a:schemeClr>
                </a:solidFill>
                <a:latin typeface="+mj-ea"/>
                <a:ea typeface="+mj-ea"/>
              </a:rPr>
              <a:t>和存储、传输、处理这些信息的</a:t>
            </a:r>
            <a:r>
              <a:rPr lang="zh-CN" altLang="en-US" sz="2200" dirty="0">
                <a:solidFill>
                  <a:schemeClr val="bg2">
                    <a:lumMod val="50000"/>
                  </a:schemeClr>
                </a:solidFill>
                <a:latin typeface="+mj-ea"/>
                <a:ea typeface="+mj-ea"/>
              </a:rPr>
              <a:t>信息系统</a:t>
            </a:r>
            <a:r>
              <a:rPr lang="zh-CN" altLang="en-US" sz="2200" dirty="0">
                <a:solidFill>
                  <a:srgbClr val="FF0000"/>
                </a:solidFill>
                <a:latin typeface="+mj-ea"/>
                <a:ea typeface="+mj-ea"/>
              </a:rPr>
              <a:t>分等级实行安全保护</a:t>
            </a:r>
            <a:r>
              <a:rPr lang="zh-CN" altLang="en-US" sz="2200" dirty="0">
                <a:solidFill>
                  <a:schemeClr val="tx1">
                    <a:lumMod val="95000"/>
                    <a:lumOff val="5000"/>
                  </a:schemeClr>
                </a:solidFill>
                <a:latin typeface="+mj-ea"/>
                <a:ea typeface="+mj-ea"/>
              </a:rPr>
              <a:t>，对信息系统中使用的信息安全</a:t>
            </a:r>
            <a:r>
              <a:rPr lang="zh-CN" altLang="en-US" sz="2200" dirty="0">
                <a:solidFill>
                  <a:schemeClr val="bg2">
                    <a:lumMod val="50000"/>
                  </a:schemeClr>
                </a:solidFill>
                <a:latin typeface="+mj-ea"/>
                <a:ea typeface="+mj-ea"/>
              </a:rPr>
              <a:t>产品</a:t>
            </a:r>
            <a:r>
              <a:rPr lang="zh-CN" altLang="en-US" sz="2200" dirty="0">
                <a:solidFill>
                  <a:srgbClr val="FF0000"/>
                </a:solidFill>
                <a:latin typeface="+mj-ea"/>
                <a:ea typeface="+mj-ea"/>
              </a:rPr>
              <a:t>实行按等级管理</a:t>
            </a:r>
            <a:r>
              <a:rPr lang="zh-CN" altLang="en-US" sz="2200" dirty="0">
                <a:solidFill>
                  <a:schemeClr val="tx1">
                    <a:lumMod val="95000"/>
                    <a:lumOff val="5000"/>
                  </a:schemeClr>
                </a:solidFill>
                <a:latin typeface="+mj-ea"/>
                <a:ea typeface="+mj-ea"/>
              </a:rPr>
              <a:t>，对信息系统中发生的信息安全</a:t>
            </a:r>
            <a:r>
              <a:rPr lang="zh-CN" altLang="en-US" sz="2200" dirty="0">
                <a:solidFill>
                  <a:schemeClr val="bg2">
                    <a:lumMod val="50000"/>
                  </a:schemeClr>
                </a:solidFill>
                <a:latin typeface="+mj-ea"/>
                <a:ea typeface="+mj-ea"/>
              </a:rPr>
              <a:t>事件</a:t>
            </a:r>
            <a:r>
              <a:rPr lang="zh-CN" altLang="en-US" sz="2200" dirty="0">
                <a:solidFill>
                  <a:srgbClr val="FF0000"/>
                </a:solidFill>
                <a:latin typeface="+mj-ea"/>
                <a:ea typeface="+mj-ea"/>
              </a:rPr>
              <a:t>分等级响应、处置。</a:t>
            </a:r>
            <a:endParaRPr lang="en-US" altLang="zh-CN" sz="2200" dirty="0">
              <a:solidFill>
                <a:srgbClr val="FF0000"/>
              </a:solidFill>
              <a:latin typeface="+mj-ea"/>
              <a:ea typeface="+mj-ea"/>
            </a:endParaRPr>
          </a:p>
          <a:p>
            <a:pPr eaLnBrk="1" hangingPunct="1">
              <a:lnSpc>
                <a:spcPct val="90000"/>
              </a:lnSpc>
              <a:buClr>
                <a:srgbClr val="CC0000"/>
              </a:buClr>
              <a:buSzTx/>
              <a:buNone/>
            </a:pPr>
            <a:endParaRPr lang="en-US" altLang="zh-CN" sz="1600" b="1" dirty="0"/>
          </a:p>
          <a:p>
            <a:pPr eaLnBrk="1" hangingPunct="1">
              <a:lnSpc>
                <a:spcPct val="80000"/>
              </a:lnSpc>
              <a:spcBef>
                <a:spcPct val="80000"/>
              </a:spcBef>
            </a:pPr>
            <a:r>
              <a:rPr lang="zh-CN" altLang="en-US" sz="1600" dirty="0" smtClean="0">
                <a:solidFill>
                  <a:srgbClr val="FF0000"/>
                </a:solidFill>
              </a:rPr>
              <a:t>一句话</a:t>
            </a:r>
            <a:r>
              <a:rPr lang="zh-CN" altLang="en-US" sz="1600" dirty="0">
                <a:solidFill>
                  <a:srgbClr val="FF0000"/>
                </a:solidFill>
              </a:rPr>
              <a:t>：系统重要程度有多高，安全保护就应当有多强，既不能保护不足，也不能过渡保护。</a:t>
            </a:r>
          </a:p>
          <a:p>
            <a:pPr eaLnBrk="1" hangingPunct="1">
              <a:lnSpc>
                <a:spcPct val="80000"/>
              </a:lnSpc>
              <a:spcBef>
                <a:spcPct val="80000"/>
              </a:spcBef>
            </a:pPr>
            <a:r>
              <a:rPr lang="zh-CN" altLang="en-US" sz="1600" dirty="0">
                <a:solidFill>
                  <a:srgbClr val="FF0000"/>
                </a:solidFill>
              </a:rPr>
              <a:t>要点：平衡安全与成本</a:t>
            </a:r>
          </a:p>
          <a:p>
            <a:pPr eaLnBrk="1" hangingPunct="1">
              <a:lnSpc>
                <a:spcPct val="90000"/>
              </a:lnSpc>
              <a:buClr>
                <a:srgbClr val="CC0000"/>
              </a:buClr>
              <a:buSzTx/>
              <a:buNone/>
            </a:pPr>
            <a:endParaRPr lang="en-US" altLang="zh-CN" sz="1600" b="1" dirty="0"/>
          </a:p>
          <a:p>
            <a:pPr eaLnBrk="1" hangingPunct="1">
              <a:lnSpc>
                <a:spcPct val="90000"/>
              </a:lnSpc>
              <a:buClr>
                <a:srgbClr val="CC0000"/>
              </a:buClr>
              <a:buSzTx/>
              <a:buNone/>
            </a:pPr>
            <a:endParaRPr lang="zh-CN" altLang="en-US" sz="1600" b="1" dirty="0"/>
          </a:p>
          <a:p>
            <a:pPr eaLnBrk="1" hangingPunct="1">
              <a:lnSpc>
                <a:spcPct val="90000"/>
              </a:lnSpc>
              <a:buClr>
                <a:srgbClr val="CC0000"/>
              </a:buClr>
              <a:buSzTx/>
              <a:buFont typeface="Wingdings" pitchFamily="2" charset="2"/>
              <a:buNone/>
            </a:pPr>
            <a:r>
              <a:rPr lang="zh-CN" altLang="en-US" sz="1600" b="1" dirty="0" smtClean="0"/>
              <a:t> </a:t>
            </a:r>
            <a:r>
              <a:rPr lang="zh-CN" altLang="en-US" b="1" dirty="0">
                <a:solidFill>
                  <a:schemeClr val="tx1">
                    <a:lumMod val="95000"/>
                    <a:lumOff val="5000"/>
                  </a:schemeClr>
                </a:solidFill>
              </a:rPr>
              <a:t>性质</a:t>
            </a:r>
            <a:r>
              <a:rPr lang="en-US" altLang="zh-CN" b="1" dirty="0">
                <a:solidFill>
                  <a:schemeClr val="tx1">
                    <a:lumMod val="95000"/>
                    <a:lumOff val="5000"/>
                  </a:schemeClr>
                </a:solidFill>
              </a:rPr>
              <a:t> </a:t>
            </a:r>
            <a:r>
              <a:rPr lang="en-US" altLang="zh-CN" sz="1600" b="1" dirty="0" smtClean="0"/>
              <a:t>       </a:t>
            </a:r>
            <a:r>
              <a:rPr lang="zh-CN" altLang="en-US" sz="1600" b="1" dirty="0" smtClean="0">
                <a:solidFill>
                  <a:schemeClr val="tx1">
                    <a:lumMod val="95000"/>
                    <a:lumOff val="5000"/>
                  </a:schemeClr>
                </a:solidFill>
              </a:rPr>
              <a:t>信息</a:t>
            </a:r>
            <a:r>
              <a:rPr lang="zh-CN" altLang="en-US" sz="1600" b="1" dirty="0">
                <a:solidFill>
                  <a:schemeClr val="tx1">
                    <a:lumMod val="95000"/>
                    <a:lumOff val="5000"/>
                  </a:schemeClr>
                </a:solidFill>
              </a:rPr>
              <a:t>安全等级保护是国家信息安全保障的</a:t>
            </a:r>
            <a:r>
              <a:rPr lang="zh-CN" altLang="en-US" sz="1600" b="1" dirty="0">
                <a:solidFill>
                  <a:srgbClr val="FF0000"/>
                </a:solidFill>
              </a:rPr>
              <a:t>基本制度、基本策略、基本方法</a:t>
            </a:r>
            <a:r>
              <a:rPr lang="zh-CN" altLang="en-US" sz="1600" b="1" dirty="0"/>
              <a:t>。</a:t>
            </a:r>
            <a:endParaRPr lang="en-US" altLang="zh-CN" sz="1600" b="0" dirty="0" smtClean="0">
              <a:solidFill>
                <a:schemeClr val="tx1"/>
              </a:solidFill>
              <a:latin typeface="宋体" pitchFamily="2" charset="-122"/>
              <a:ea typeface="宋体" pitchFamily="2" charset="-122"/>
            </a:endParaRPr>
          </a:p>
          <a:p>
            <a:pPr eaLnBrk="1" hangingPunct="1">
              <a:lnSpc>
                <a:spcPct val="90000"/>
              </a:lnSpc>
              <a:buClr>
                <a:srgbClr val="CC0000"/>
              </a:buClr>
              <a:buSzTx/>
              <a:buNone/>
            </a:pPr>
            <a:r>
              <a:rPr lang="zh-CN" altLang="en-US" sz="1600" b="1" dirty="0" smtClean="0"/>
              <a:t>  </a:t>
            </a:r>
            <a:endParaRPr lang="zh-CN" altLang="en-US" sz="1600" b="1" dirty="0"/>
          </a:p>
        </p:txBody>
      </p:sp>
    </p:spTree>
    <p:extLst>
      <p:ext uri="{BB962C8B-B14F-4D97-AF65-F5344CB8AC3E}">
        <p14:creationId xmlns:p14="http://schemas.microsoft.com/office/powerpoint/2010/main" val="4013209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1520" y="1844824"/>
            <a:ext cx="8640959" cy="4680520"/>
          </a:xfrm>
        </p:spPr>
        <p:txBody>
          <a:bodyPr>
            <a:normAutofit fontScale="70000" lnSpcReduction="20000"/>
          </a:bodyPr>
          <a:lstStyle/>
          <a:p>
            <a:pPr marL="0" indent="0">
              <a:lnSpc>
                <a:spcPct val="170000"/>
              </a:lnSpc>
              <a:spcAft>
                <a:spcPts val="1200"/>
              </a:spcAft>
              <a:buNone/>
            </a:pPr>
            <a:r>
              <a:rPr lang="zh-CN" altLang="en-US" sz="4000" b="1" dirty="0" smtClean="0">
                <a:solidFill>
                  <a:schemeClr val="tx1"/>
                </a:solidFill>
              </a:rPr>
              <a:t>哪些信息系统需要执行等级保护制度？</a:t>
            </a:r>
            <a:endParaRPr lang="en-US" altLang="zh-CN" sz="4000" b="1" dirty="0" smtClean="0">
              <a:solidFill>
                <a:schemeClr val="tx1"/>
              </a:solidFill>
            </a:endParaRPr>
          </a:p>
          <a:p>
            <a:pPr marL="0" indent="0">
              <a:lnSpc>
                <a:spcPct val="170000"/>
              </a:lnSpc>
              <a:spcAft>
                <a:spcPts val="1200"/>
              </a:spcAft>
              <a:buNone/>
            </a:pPr>
            <a:r>
              <a:rPr lang="zh-CN" altLang="en-US" dirty="0" smtClean="0"/>
              <a:t>根据等级保护相关政策要求，需要实施等级保护的信息系统包括：</a:t>
            </a:r>
            <a:endParaRPr lang="en-US" altLang="zh-CN" dirty="0" smtClean="0"/>
          </a:p>
          <a:p>
            <a:pPr>
              <a:buFont typeface="Arial" panose="020B0604020202020204" pitchFamily="34" charset="0"/>
              <a:buChar char="•"/>
            </a:pPr>
            <a:r>
              <a:rPr lang="zh-CN" altLang="en-US" b="1" dirty="0" smtClean="0"/>
              <a:t>党政系统</a:t>
            </a:r>
            <a:r>
              <a:rPr lang="zh-CN" altLang="en-US" dirty="0" smtClean="0"/>
              <a:t>（党委、政府）；</a:t>
            </a:r>
            <a:endParaRPr lang="en-US" altLang="zh-CN" dirty="0" smtClean="0"/>
          </a:p>
          <a:p>
            <a:pPr>
              <a:buFont typeface="Arial" panose="020B0604020202020204" pitchFamily="34" charset="0"/>
              <a:buChar char="•"/>
            </a:pPr>
            <a:r>
              <a:rPr lang="zh-CN" altLang="en-US" b="1" dirty="0"/>
              <a:t>金融系统</a:t>
            </a:r>
            <a:r>
              <a:rPr lang="zh-CN" altLang="en-US" dirty="0" smtClean="0"/>
              <a:t>（银行、保险、证券）及财税系统（财政、税务、工商）；</a:t>
            </a:r>
            <a:endParaRPr lang="en-US" altLang="zh-CN" dirty="0" smtClean="0"/>
          </a:p>
          <a:p>
            <a:pPr>
              <a:buFont typeface="Arial" panose="020B0604020202020204" pitchFamily="34" charset="0"/>
              <a:buChar char="•"/>
            </a:pPr>
            <a:r>
              <a:rPr lang="zh-CN" altLang="en-US" b="1" dirty="0"/>
              <a:t>经贸系统</a:t>
            </a:r>
            <a:r>
              <a:rPr lang="zh-CN" altLang="en-US" dirty="0" smtClean="0"/>
              <a:t>（商业贸易、海关）；</a:t>
            </a:r>
            <a:endParaRPr lang="en-US" altLang="zh-CN" dirty="0" smtClean="0"/>
          </a:p>
          <a:p>
            <a:pPr>
              <a:buFont typeface="Arial" panose="020B0604020202020204" pitchFamily="34" charset="0"/>
              <a:buChar char="•"/>
            </a:pPr>
            <a:r>
              <a:rPr lang="zh-CN" altLang="en-US" b="1" dirty="0"/>
              <a:t>电信系统</a:t>
            </a:r>
            <a:r>
              <a:rPr lang="zh-CN" altLang="en-US" dirty="0" smtClean="0"/>
              <a:t>（邮电、电信、广播、电视）；</a:t>
            </a:r>
            <a:endParaRPr lang="en-US" altLang="zh-CN" dirty="0" smtClean="0"/>
          </a:p>
          <a:p>
            <a:pPr>
              <a:buFont typeface="Arial" panose="020B0604020202020204" pitchFamily="34" charset="0"/>
              <a:buChar char="•"/>
            </a:pPr>
            <a:r>
              <a:rPr lang="zh-CN" altLang="en-US" b="1" dirty="0"/>
              <a:t>能源系统</a:t>
            </a:r>
            <a:r>
              <a:rPr lang="zh-CN" altLang="en-US" dirty="0" smtClean="0"/>
              <a:t>（电力、热力、燃气、煤炭、油料）；</a:t>
            </a:r>
            <a:endParaRPr lang="en-US" altLang="zh-CN" dirty="0" smtClean="0"/>
          </a:p>
          <a:p>
            <a:pPr>
              <a:buFont typeface="Arial" panose="020B0604020202020204" pitchFamily="34" charset="0"/>
              <a:buChar char="•"/>
            </a:pPr>
            <a:r>
              <a:rPr lang="zh-CN" altLang="en-US" b="1" dirty="0"/>
              <a:t>交通运输系统</a:t>
            </a:r>
            <a:r>
              <a:rPr lang="zh-CN" altLang="en-US" dirty="0" smtClean="0"/>
              <a:t>（航空、航天、铁路、公路、水运、海运）；</a:t>
            </a:r>
            <a:endParaRPr lang="en-US" altLang="zh-CN" dirty="0" smtClean="0"/>
          </a:p>
          <a:p>
            <a:pPr>
              <a:buFont typeface="Arial" panose="020B0604020202020204" pitchFamily="34" charset="0"/>
              <a:buChar char="•"/>
            </a:pPr>
            <a:r>
              <a:rPr lang="zh-CN" altLang="en-US" b="1" dirty="0"/>
              <a:t>供水系统</a:t>
            </a:r>
            <a:r>
              <a:rPr lang="zh-CN" altLang="en-US" dirty="0" smtClean="0"/>
              <a:t>（水利及水源供给）；</a:t>
            </a:r>
            <a:endParaRPr lang="en-US" altLang="zh-CN" dirty="0" smtClean="0"/>
          </a:p>
          <a:p>
            <a:pPr>
              <a:buFont typeface="Arial" panose="020B0604020202020204" pitchFamily="34" charset="0"/>
              <a:buChar char="•"/>
            </a:pPr>
            <a:r>
              <a:rPr lang="zh-CN" altLang="en-US" b="1" dirty="0"/>
              <a:t>社会应急服务系统</a:t>
            </a:r>
            <a:r>
              <a:rPr lang="zh-CN" altLang="en-US" dirty="0" smtClean="0"/>
              <a:t>（医疗、消防、紧急救援）；</a:t>
            </a:r>
            <a:endParaRPr lang="en-US" altLang="zh-CN" dirty="0" smtClean="0"/>
          </a:p>
          <a:p>
            <a:pPr>
              <a:buFont typeface="Arial" panose="020B0604020202020204" pitchFamily="34" charset="0"/>
              <a:buChar char="•"/>
            </a:pPr>
            <a:r>
              <a:rPr lang="zh-CN" altLang="en-US" b="1" dirty="0"/>
              <a:t>教育科研系统</a:t>
            </a:r>
            <a:r>
              <a:rPr lang="zh-CN" altLang="en-US" dirty="0" smtClean="0"/>
              <a:t>（教育、科研、尖端科技）；</a:t>
            </a:r>
            <a:endParaRPr lang="en-US" altLang="zh-CN" dirty="0" smtClean="0"/>
          </a:p>
          <a:p>
            <a:pPr>
              <a:buFont typeface="Arial" panose="020B0604020202020204" pitchFamily="34" charset="0"/>
              <a:buChar char="•"/>
            </a:pPr>
            <a:r>
              <a:rPr lang="zh-CN" altLang="en-US" b="1" dirty="0"/>
              <a:t>国防建设系统；</a:t>
            </a:r>
            <a:endParaRPr lang="en-US" altLang="zh-CN" b="1" dirty="0"/>
          </a:p>
          <a:p>
            <a:pPr>
              <a:buFont typeface="Arial" panose="020B0604020202020204" pitchFamily="34" charset="0"/>
              <a:buChar char="•"/>
            </a:pPr>
            <a:r>
              <a:rPr lang="zh-CN" altLang="en-US" b="1" dirty="0"/>
              <a:t>国有大中型企业系统；</a:t>
            </a:r>
            <a:endParaRPr lang="en-US" altLang="zh-CN" b="1" dirty="0"/>
          </a:p>
          <a:p>
            <a:pPr>
              <a:buFont typeface="Arial" panose="020B0604020202020204" pitchFamily="34" charset="0"/>
              <a:buChar char="•"/>
            </a:pPr>
            <a:r>
              <a:rPr lang="zh-CN" altLang="en-US" b="1" dirty="0"/>
              <a:t>互联网单位、接入单位、重点网站及向公众提供上网服务场所的计算机信息系统。</a:t>
            </a:r>
            <a:endParaRPr lang="en-US" altLang="zh-CN" b="1" dirty="0"/>
          </a:p>
        </p:txBody>
      </p:sp>
      <p:sp>
        <p:nvSpPr>
          <p:cNvPr id="3" name="标题 2"/>
          <p:cNvSpPr>
            <a:spLocks noGrp="1"/>
          </p:cNvSpPr>
          <p:nvPr>
            <p:ph type="title"/>
          </p:nvPr>
        </p:nvSpPr>
        <p:spPr/>
        <p:txBody>
          <a:bodyPr/>
          <a:lstStyle/>
          <a:p>
            <a:r>
              <a:rPr lang="zh-CN" altLang="en-US" b="1" dirty="0" smtClean="0">
                <a:latin typeface="+mj-ea"/>
              </a:rPr>
              <a:t>第二章  </a:t>
            </a:r>
            <a:r>
              <a:rPr lang="zh-CN" altLang="en-US" sz="3200" b="1" dirty="0" smtClean="0">
                <a:latin typeface="+mj-ea"/>
              </a:rPr>
              <a:t>等级保护涉及系统范围</a:t>
            </a:r>
            <a:endParaRPr lang="zh-CN" altLang="en-US" sz="3200" dirty="0"/>
          </a:p>
        </p:txBody>
      </p:sp>
    </p:spTree>
    <p:extLst>
      <p:ext uri="{BB962C8B-B14F-4D97-AF65-F5344CB8AC3E}">
        <p14:creationId xmlns:p14="http://schemas.microsoft.com/office/powerpoint/2010/main" val="39569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1000"/>
                                        <p:tgtEl>
                                          <p:spTgt spid="2">
                                            <p:txEl>
                                              <p:pRg st="7" end="7"/>
                                            </p:txEl>
                                          </p:spTgt>
                                        </p:tgtEl>
                                      </p:cBhvr>
                                    </p:animEffect>
                                    <p:anim calcmode="lin" valueType="num">
                                      <p:cBhvr>
                                        <p:cTn id="4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1000"/>
                                        <p:tgtEl>
                                          <p:spTgt spid="2">
                                            <p:txEl>
                                              <p:pRg st="8" end="8"/>
                                            </p:txEl>
                                          </p:spTgt>
                                        </p:tgtEl>
                                      </p:cBhvr>
                                    </p:animEffect>
                                    <p:anim calcmode="lin" valueType="num">
                                      <p:cBhvr>
                                        <p:cTn id="4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9" end="9"/>
                                            </p:txEl>
                                          </p:spTgt>
                                        </p:tgtEl>
                                        <p:attrNameLst>
                                          <p:attrName>style.visibility</p:attrName>
                                        </p:attrNameLst>
                                      </p:cBhvr>
                                      <p:to>
                                        <p:strVal val="visible"/>
                                      </p:to>
                                    </p:set>
                                    <p:animEffect transition="in" filter="fade">
                                      <p:cBhvr>
                                        <p:cTn id="53" dur="1000"/>
                                        <p:tgtEl>
                                          <p:spTgt spid="2">
                                            <p:txEl>
                                              <p:pRg st="9" end="9"/>
                                            </p:txEl>
                                          </p:spTgt>
                                        </p:tgtEl>
                                      </p:cBhvr>
                                    </p:animEffect>
                                    <p:anim calcmode="lin" valueType="num">
                                      <p:cBhvr>
                                        <p:cTn id="5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10" end="10"/>
                                            </p:txEl>
                                          </p:spTgt>
                                        </p:tgtEl>
                                        <p:attrNameLst>
                                          <p:attrName>style.visibility</p:attrName>
                                        </p:attrNameLst>
                                      </p:cBhvr>
                                      <p:to>
                                        <p:strVal val="visible"/>
                                      </p:to>
                                    </p:set>
                                    <p:animEffect transition="in" filter="fade">
                                      <p:cBhvr>
                                        <p:cTn id="58" dur="1000"/>
                                        <p:tgtEl>
                                          <p:spTgt spid="2">
                                            <p:txEl>
                                              <p:pRg st="10" end="10"/>
                                            </p:txEl>
                                          </p:spTgt>
                                        </p:tgtEl>
                                      </p:cBhvr>
                                    </p:animEffect>
                                    <p:anim calcmode="lin" valueType="num">
                                      <p:cBhvr>
                                        <p:cTn id="5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11" end="11"/>
                                            </p:txEl>
                                          </p:spTgt>
                                        </p:tgtEl>
                                        <p:attrNameLst>
                                          <p:attrName>style.visibility</p:attrName>
                                        </p:attrNameLst>
                                      </p:cBhvr>
                                      <p:to>
                                        <p:strVal val="visible"/>
                                      </p:to>
                                    </p:set>
                                    <p:animEffect transition="in" filter="fade">
                                      <p:cBhvr>
                                        <p:cTn id="63" dur="1000"/>
                                        <p:tgtEl>
                                          <p:spTgt spid="2">
                                            <p:txEl>
                                              <p:pRg st="11" end="11"/>
                                            </p:txEl>
                                          </p:spTgt>
                                        </p:tgtEl>
                                      </p:cBhvr>
                                    </p:animEffect>
                                    <p:anim calcmode="lin" valueType="num">
                                      <p:cBhvr>
                                        <p:cTn id="64"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2" end="12"/>
                                            </p:txEl>
                                          </p:spTgt>
                                        </p:tgtEl>
                                        <p:attrNameLst>
                                          <p:attrName>style.visibility</p:attrName>
                                        </p:attrNameLst>
                                      </p:cBhvr>
                                      <p:to>
                                        <p:strVal val="visible"/>
                                      </p:to>
                                    </p:set>
                                    <p:animEffect transition="in" filter="fade">
                                      <p:cBhvr>
                                        <p:cTn id="68" dur="1000"/>
                                        <p:tgtEl>
                                          <p:spTgt spid="2">
                                            <p:txEl>
                                              <p:pRg st="12" end="12"/>
                                            </p:txEl>
                                          </p:spTgt>
                                        </p:tgtEl>
                                      </p:cBhvr>
                                    </p:animEffect>
                                    <p:anim calcmode="lin" valueType="num">
                                      <p:cBhvr>
                                        <p:cTn id="69"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
                                            <p:txEl>
                                              <p:pRg st="13" end="13"/>
                                            </p:txEl>
                                          </p:spTgt>
                                        </p:tgtEl>
                                        <p:attrNameLst>
                                          <p:attrName>style.visibility</p:attrName>
                                        </p:attrNameLst>
                                      </p:cBhvr>
                                      <p:to>
                                        <p:strVal val="visible"/>
                                      </p:to>
                                    </p:set>
                                    <p:animEffect transition="in" filter="fade">
                                      <p:cBhvr>
                                        <p:cTn id="73" dur="1000"/>
                                        <p:tgtEl>
                                          <p:spTgt spid="2">
                                            <p:txEl>
                                              <p:pRg st="13" end="13"/>
                                            </p:txEl>
                                          </p:spTgt>
                                        </p:tgtEl>
                                      </p:cBhvr>
                                    </p:animEffect>
                                    <p:anim calcmode="lin" valueType="num">
                                      <p:cBhvr>
                                        <p:cTn id="74"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pPr>
              <a:defRPr/>
            </a:pPr>
            <a:r>
              <a:rPr lang="zh-CN" altLang="en-US" b="1" dirty="0" smtClean="0">
                <a:latin typeface="+mj-ea"/>
              </a:rPr>
              <a:t>第三章  安全保护的等级划分</a:t>
            </a:r>
            <a:endParaRPr lang="zh-CN" altLang="en-US" sz="3200" b="1" dirty="0">
              <a:latin typeface="+mj-ea"/>
            </a:endParaRPr>
          </a:p>
        </p:txBody>
      </p:sp>
      <p:sp>
        <p:nvSpPr>
          <p:cNvPr id="4" name="TextBox 3"/>
          <p:cNvSpPr txBox="1"/>
          <p:nvPr/>
        </p:nvSpPr>
        <p:spPr>
          <a:xfrm>
            <a:off x="251520" y="1988840"/>
            <a:ext cx="8640960" cy="4478149"/>
          </a:xfrm>
          <a:prstGeom prst="rect">
            <a:avLst/>
          </a:prstGeom>
          <a:noFill/>
        </p:spPr>
        <p:txBody>
          <a:bodyPr wrap="square" rtlCol="0">
            <a:spAutoFit/>
          </a:bodyPr>
          <a:lstStyle/>
          <a:p>
            <a:pPr algn="just">
              <a:defRPr/>
            </a:pPr>
            <a:r>
              <a:rPr lang="en-US" altLang="zh-CN" sz="2400" dirty="0">
                <a:solidFill>
                  <a:schemeClr val="tx1">
                    <a:lumMod val="95000"/>
                    <a:lumOff val="5000"/>
                  </a:schemeClr>
                </a:solidFill>
                <a:latin typeface="宋体" pitchFamily="2" charset="-122"/>
              </a:rPr>
              <a:t>《</a:t>
            </a:r>
            <a:r>
              <a:rPr lang="zh-CN" altLang="en-US" sz="2400" dirty="0">
                <a:solidFill>
                  <a:schemeClr val="tx1">
                    <a:lumMod val="95000"/>
                    <a:lumOff val="5000"/>
                  </a:schemeClr>
                </a:solidFill>
                <a:latin typeface="宋体" pitchFamily="2" charset="-122"/>
              </a:rPr>
              <a:t>管理办法</a:t>
            </a:r>
            <a:r>
              <a:rPr lang="en-US" altLang="zh-CN" sz="2400" dirty="0">
                <a:solidFill>
                  <a:schemeClr val="tx1">
                    <a:lumMod val="95000"/>
                    <a:lumOff val="5000"/>
                  </a:schemeClr>
                </a:solidFill>
                <a:latin typeface="宋体" pitchFamily="2" charset="-122"/>
              </a:rPr>
              <a:t>》</a:t>
            </a:r>
            <a:r>
              <a:rPr lang="zh-CN" altLang="en-US" sz="2400" dirty="0">
                <a:solidFill>
                  <a:schemeClr val="tx1">
                    <a:lumMod val="95000"/>
                    <a:lumOff val="5000"/>
                  </a:schemeClr>
                </a:solidFill>
                <a:latin typeface="宋体" pitchFamily="2" charset="-122"/>
              </a:rPr>
              <a:t>规定的五个等级：</a:t>
            </a:r>
          </a:p>
          <a:p>
            <a:pPr marL="712788" indent="-457200">
              <a:lnSpc>
                <a:spcPct val="150000"/>
              </a:lnSpc>
              <a:spcBef>
                <a:spcPct val="20000"/>
              </a:spcBef>
              <a:buClr>
                <a:schemeClr val="accent1"/>
              </a:buClr>
              <a:buSzPct val="100000"/>
              <a:buFont typeface="Symbol" pitchFamily="18" charset="2"/>
              <a:buChar char=""/>
              <a:defRPr/>
            </a:pPr>
            <a:r>
              <a:rPr lang="zh-CN" altLang="en-US" dirty="0">
                <a:latin typeface="+mj-ea"/>
                <a:ea typeface="+mj-ea"/>
              </a:rPr>
              <a:t>第一级，信息系统受到破坏后，会对公民、法人和其他组织的合法权益造成损害，但不损害国家安全、社会秩序和公共利益。</a:t>
            </a:r>
          </a:p>
          <a:p>
            <a:pPr marL="712788" indent="-457200">
              <a:lnSpc>
                <a:spcPct val="150000"/>
              </a:lnSpc>
              <a:spcBef>
                <a:spcPct val="20000"/>
              </a:spcBef>
              <a:buClr>
                <a:schemeClr val="accent1"/>
              </a:buClr>
              <a:buSzPct val="100000"/>
              <a:buFont typeface="Symbol" pitchFamily="18" charset="2"/>
              <a:buChar char=""/>
              <a:defRPr/>
            </a:pPr>
            <a:r>
              <a:rPr lang="zh-CN" altLang="en-US" dirty="0">
                <a:latin typeface="+mj-ea"/>
                <a:ea typeface="+mj-ea"/>
              </a:rPr>
              <a:t>第二级，信息系统受到破坏后，会对公民、法人和其他组织的合法权益产生严重损害，或者对社会秩序和公共利益造成损害，但不损害国家安全。</a:t>
            </a:r>
            <a:endParaRPr lang="en-US" altLang="zh-CN" dirty="0">
              <a:latin typeface="+mj-ea"/>
              <a:ea typeface="+mj-ea"/>
            </a:endParaRPr>
          </a:p>
          <a:p>
            <a:pPr marL="712788" indent="-457200">
              <a:lnSpc>
                <a:spcPct val="150000"/>
              </a:lnSpc>
              <a:spcBef>
                <a:spcPct val="20000"/>
              </a:spcBef>
              <a:buClr>
                <a:schemeClr val="accent1"/>
              </a:buClr>
              <a:buSzPct val="100000"/>
              <a:buFont typeface="Symbol" pitchFamily="18" charset="2"/>
              <a:buChar char=""/>
              <a:defRPr/>
            </a:pPr>
            <a:r>
              <a:rPr lang="zh-CN" altLang="en-US" dirty="0">
                <a:latin typeface="+mj-ea"/>
                <a:ea typeface="+mj-ea"/>
              </a:rPr>
              <a:t>第三级，信息系统受到破坏后，会对社会秩序和公共利益造成严重损害，或者对国家安全造成损害。 </a:t>
            </a:r>
            <a:endParaRPr lang="en-US" altLang="zh-CN" dirty="0">
              <a:latin typeface="+mj-ea"/>
              <a:ea typeface="+mj-ea"/>
            </a:endParaRPr>
          </a:p>
          <a:p>
            <a:pPr marL="712788" indent="-457200">
              <a:lnSpc>
                <a:spcPct val="150000"/>
              </a:lnSpc>
              <a:spcBef>
                <a:spcPct val="20000"/>
              </a:spcBef>
              <a:buClr>
                <a:schemeClr val="accent1"/>
              </a:buClr>
              <a:buSzPct val="100000"/>
              <a:buFont typeface="Symbol" pitchFamily="18" charset="2"/>
              <a:buChar char=""/>
              <a:defRPr/>
            </a:pPr>
            <a:r>
              <a:rPr lang="zh-CN" altLang="en-US" dirty="0">
                <a:latin typeface="+mj-ea"/>
                <a:ea typeface="+mj-ea"/>
              </a:rPr>
              <a:t>第四级，信息系统受到破坏后，会对社会秩序和公共利益造成特别严重损害，或者对国家安全造成严重损害。</a:t>
            </a:r>
          </a:p>
          <a:p>
            <a:pPr marL="712788" indent="-457200">
              <a:lnSpc>
                <a:spcPct val="150000"/>
              </a:lnSpc>
              <a:spcBef>
                <a:spcPct val="20000"/>
              </a:spcBef>
              <a:buClr>
                <a:schemeClr val="accent1"/>
              </a:buClr>
              <a:buSzPct val="100000"/>
              <a:buFont typeface="Symbol" pitchFamily="18" charset="2"/>
              <a:buChar char=""/>
              <a:defRPr/>
            </a:pPr>
            <a:r>
              <a:rPr lang="zh-CN" altLang="en-US" dirty="0">
                <a:latin typeface="+mj-ea"/>
                <a:ea typeface="+mj-ea"/>
              </a:rPr>
              <a:t>第五级，信息系统受到破坏后，会对国家安全造成特别严重损害。</a:t>
            </a:r>
          </a:p>
        </p:txBody>
      </p:sp>
    </p:spTree>
    <p:extLst>
      <p:ext uri="{BB962C8B-B14F-4D97-AF65-F5344CB8AC3E}">
        <p14:creationId xmlns:p14="http://schemas.microsoft.com/office/powerpoint/2010/main" val="28421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pPr>
              <a:defRPr/>
            </a:pPr>
            <a:r>
              <a:rPr lang="zh-CN" altLang="en-US" b="1" dirty="0" smtClean="0">
                <a:latin typeface="+mj-ea"/>
              </a:rPr>
              <a:t>第四章 </a:t>
            </a:r>
            <a:r>
              <a:rPr lang="zh-CN" altLang="en-US" sz="3200" b="1" dirty="0" smtClean="0">
                <a:latin typeface="+mj-ea"/>
              </a:rPr>
              <a:t>信息</a:t>
            </a:r>
            <a:r>
              <a:rPr lang="zh-CN" altLang="en-US" sz="3200" b="1" dirty="0">
                <a:latin typeface="+mj-ea"/>
              </a:rPr>
              <a:t>安全等级</a:t>
            </a:r>
            <a:r>
              <a:rPr lang="zh-CN" altLang="en-US" sz="3200" b="1" dirty="0" smtClean="0">
                <a:latin typeface="+mj-ea"/>
              </a:rPr>
              <a:t>保护工作步骤</a:t>
            </a:r>
            <a:endParaRPr lang="zh-CN" altLang="en-US" sz="3200" b="1" dirty="0">
              <a:latin typeface="+mj-ea"/>
            </a:endParaRPr>
          </a:p>
        </p:txBody>
      </p:sp>
      <p:sp>
        <p:nvSpPr>
          <p:cNvPr id="4" name="TextBox 3"/>
          <p:cNvSpPr txBox="1"/>
          <p:nvPr/>
        </p:nvSpPr>
        <p:spPr>
          <a:xfrm>
            <a:off x="298044" y="2171027"/>
            <a:ext cx="8568952" cy="4293483"/>
          </a:xfrm>
          <a:prstGeom prst="rect">
            <a:avLst/>
          </a:prstGeom>
          <a:noFill/>
        </p:spPr>
        <p:txBody>
          <a:bodyPr wrap="square" rtlCol="0">
            <a:spAutoFit/>
          </a:bodyPr>
          <a:lstStyle/>
          <a:p>
            <a:pPr>
              <a:lnSpc>
                <a:spcPct val="150000"/>
              </a:lnSpc>
              <a:spcBef>
                <a:spcPts val="600"/>
              </a:spcBef>
              <a:spcAft>
                <a:spcPts val="600"/>
              </a:spcAft>
            </a:pPr>
            <a:r>
              <a:rPr lang="zh-CN" altLang="en-US" sz="2800" dirty="0" smtClean="0"/>
              <a:t>第一步：</a:t>
            </a:r>
            <a:r>
              <a:rPr lang="zh-CN" altLang="en-US" sz="2800" b="1" dirty="0" smtClean="0">
                <a:solidFill>
                  <a:srgbClr val="FF0000"/>
                </a:solidFill>
                <a:latin typeface="+mj-ea"/>
                <a:ea typeface="+mj-ea"/>
              </a:rPr>
              <a:t>定级（</a:t>
            </a:r>
            <a:r>
              <a:rPr lang="zh-CN" altLang="en-US" sz="2800" b="1" dirty="0">
                <a:solidFill>
                  <a:srgbClr val="FF0000"/>
                </a:solidFill>
              </a:rPr>
              <a:t>包括评审与审批。</a:t>
            </a:r>
            <a:r>
              <a:rPr lang="zh-CN" altLang="en-US" sz="2800" dirty="0">
                <a:solidFill>
                  <a:srgbClr val="FF0000"/>
                </a:solidFill>
              </a:rPr>
              <a:t> </a:t>
            </a:r>
            <a:r>
              <a:rPr lang="zh-CN" altLang="en-US" sz="2800" b="1" dirty="0" smtClean="0">
                <a:solidFill>
                  <a:srgbClr val="FF0000"/>
                </a:solidFill>
                <a:latin typeface="+mj-ea"/>
                <a:ea typeface="+mj-ea"/>
              </a:rPr>
              <a:t>）</a:t>
            </a:r>
            <a:endParaRPr lang="en-US" altLang="zh-CN" sz="2800" b="1" dirty="0">
              <a:solidFill>
                <a:srgbClr val="FF0000"/>
              </a:solidFill>
              <a:latin typeface="+mj-ea"/>
              <a:ea typeface="+mj-ea"/>
            </a:endParaRPr>
          </a:p>
          <a:p>
            <a:pPr>
              <a:lnSpc>
                <a:spcPct val="150000"/>
              </a:lnSpc>
              <a:spcBef>
                <a:spcPts val="600"/>
              </a:spcBef>
              <a:spcAft>
                <a:spcPts val="600"/>
              </a:spcAft>
            </a:pPr>
            <a:r>
              <a:rPr lang="zh-CN" altLang="en-US" sz="2800" dirty="0" smtClean="0"/>
              <a:t>第二步：</a:t>
            </a:r>
            <a:r>
              <a:rPr lang="zh-CN" altLang="en-US" sz="2800" b="1" dirty="0" smtClean="0">
                <a:latin typeface="+mj-ea"/>
                <a:ea typeface="+mj-ea"/>
              </a:rPr>
              <a:t>备案（</a:t>
            </a:r>
            <a:r>
              <a:rPr lang="zh-CN" altLang="en-US" sz="2800" b="1" dirty="0"/>
              <a:t>二级以上信息系统</a:t>
            </a:r>
            <a:r>
              <a:rPr lang="zh-CN" altLang="en-US" sz="2800" b="1" dirty="0" smtClean="0">
                <a:latin typeface="+mj-ea"/>
                <a:ea typeface="+mj-ea"/>
              </a:rPr>
              <a:t>）</a:t>
            </a:r>
            <a:endParaRPr lang="en-US" altLang="zh-CN" sz="2800" b="1" dirty="0">
              <a:latin typeface="+mj-ea"/>
              <a:ea typeface="+mj-ea"/>
            </a:endParaRPr>
          </a:p>
          <a:p>
            <a:pPr>
              <a:lnSpc>
                <a:spcPct val="150000"/>
              </a:lnSpc>
              <a:spcBef>
                <a:spcPts val="600"/>
              </a:spcBef>
              <a:spcAft>
                <a:spcPts val="600"/>
              </a:spcAft>
            </a:pPr>
            <a:r>
              <a:rPr lang="zh-CN" altLang="en-US" sz="2800" dirty="0" smtClean="0"/>
              <a:t>第三步：</a:t>
            </a:r>
            <a:r>
              <a:rPr lang="zh-CN" altLang="en-US" sz="2800" b="1" dirty="0" smtClean="0">
                <a:latin typeface="+mj-ea"/>
                <a:ea typeface="+mj-ea"/>
              </a:rPr>
              <a:t>建设</a:t>
            </a:r>
            <a:r>
              <a:rPr lang="en-US" altLang="zh-CN" sz="2800" b="1" dirty="0" smtClean="0">
                <a:latin typeface="+mj-ea"/>
                <a:ea typeface="+mj-ea"/>
              </a:rPr>
              <a:t>/</a:t>
            </a:r>
            <a:r>
              <a:rPr lang="zh-CN" altLang="en-US" sz="2800" b="1" dirty="0" smtClean="0">
                <a:latin typeface="+mj-ea"/>
                <a:ea typeface="+mj-ea"/>
              </a:rPr>
              <a:t>整改（</a:t>
            </a:r>
            <a:r>
              <a:rPr lang="zh-CN" altLang="en-US" sz="2800" b="1" dirty="0"/>
              <a:t>按条件选择产品</a:t>
            </a:r>
            <a:r>
              <a:rPr lang="zh-CN" altLang="en-US" sz="2800" b="1" dirty="0" smtClean="0">
                <a:latin typeface="+mj-ea"/>
                <a:ea typeface="+mj-ea"/>
              </a:rPr>
              <a:t>）</a:t>
            </a:r>
            <a:endParaRPr lang="en-US" altLang="zh-CN" sz="2800" b="1" dirty="0">
              <a:latin typeface="+mj-ea"/>
              <a:ea typeface="+mj-ea"/>
            </a:endParaRPr>
          </a:p>
          <a:p>
            <a:pPr>
              <a:lnSpc>
                <a:spcPct val="150000"/>
              </a:lnSpc>
              <a:spcBef>
                <a:spcPts val="600"/>
              </a:spcBef>
              <a:spcAft>
                <a:spcPts val="600"/>
              </a:spcAft>
            </a:pPr>
            <a:r>
              <a:rPr lang="zh-CN" altLang="en-US" sz="2800" dirty="0" smtClean="0"/>
              <a:t>第四步：</a:t>
            </a:r>
            <a:r>
              <a:rPr lang="zh-CN" altLang="en-US" sz="2800" b="1" dirty="0">
                <a:latin typeface="+mj-ea"/>
                <a:ea typeface="+mj-ea"/>
              </a:rPr>
              <a:t>等级</a:t>
            </a:r>
            <a:r>
              <a:rPr lang="zh-CN" altLang="en-US" sz="2800" b="1" dirty="0" smtClean="0">
                <a:latin typeface="+mj-ea"/>
                <a:ea typeface="+mj-ea"/>
              </a:rPr>
              <a:t>测评（</a:t>
            </a:r>
            <a:r>
              <a:rPr lang="zh-CN" altLang="en-US" sz="2800" b="1" dirty="0"/>
              <a:t>按条件选择测评机构</a:t>
            </a:r>
            <a:r>
              <a:rPr lang="zh-CN" altLang="en-US" sz="2800" b="1" dirty="0" smtClean="0">
                <a:latin typeface="+mj-ea"/>
                <a:ea typeface="+mj-ea"/>
              </a:rPr>
              <a:t>）</a:t>
            </a:r>
            <a:endParaRPr lang="en-US" altLang="zh-CN" sz="2800" b="1" dirty="0">
              <a:latin typeface="+mj-ea"/>
              <a:ea typeface="+mj-ea"/>
            </a:endParaRPr>
          </a:p>
          <a:p>
            <a:pPr>
              <a:lnSpc>
                <a:spcPct val="150000"/>
              </a:lnSpc>
              <a:spcBef>
                <a:spcPts val="600"/>
              </a:spcBef>
              <a:spcAft>
                <a:spcPts val="600"/>
              </a:spcAft>
            </a:pPr>
            <a:r>
              <a:rPr lang="zh-CN" altLang="en-US" sz="2800" dirty="0" smtClean="0"/>
              <a:t>第五步：</a:t>
            </a:r>
            <a:r>
              <a:rPr lang="zh-CN" altLang="en-US" sz="2800" b="1" dirty="0">
                <a:latin typeface="+mj-ea"/>
                <a:ea typeface="+mj-ea"/>
              </a:rPr>
              <a:t>监督</a:t>
            </a:r>
            <a:r>
              <a:rPr lang="zh-CN" altLang="en-US" sz="2800" b="1" dirty="0" smtClean="0">
                <a:latin typeface="+mj-ea"/>
                <a:ea typeface="+mj-ea"/>
              </a:rPr>
              <a:t>管理（</a:t>
            </a:r>
            <a:r>
              <a:rPr lang="zh-CN" altLang="en-US" sz="2800" b="1" dirty="0"/>
              <a:t>监管部门定期开展监督检查</a:t>
            </a:r>
            <a:r>
              <a:rPr lang="zh-CN" altLang="en-US" sz="2800" b="1" dirty="0" smtClean="0">
                <a:latin typeface="+mj-ea"/>
                <a:ea typeface="+mj-ea"/>
              </a:rPr>
              <a:t>）</a:t>
            </a:r>
            <a:endParaRPr lang="zh-CN" altLang="en-US" sz="2800" b="1" dirty="0">
              <a:latin typeface="+mj-ea"/>
              <a:ea typeface="+mj-ea"/>
            </a:endParaRPr>
          </a:p>
          <a:p>
            <a:endParaRPr lang="zh-CN" altLang="en-US" dirty="0"/>
          </a:p>
        </p:txBody>
      </p:sp>
    </p:spTree>
    <p:extLst>
      <p:ext uri="{BB962C8B-B14F-4D97-AF65-F5344CB8AC3E}">
        <p14:creationId xmlns:p14="http://schemas.microsoft.com/office/powerpoint/2010/main" val="3679335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3565</TotalTime>
  <Words>6018</Words>
  <Application>Microsoft Office PowerPoint</Application>
  <PresentationFormat>全屏显示(4:3)</PresentationFormat>
  <Paragraphs>604</Paragraphs>
  <Slides>56</Slides>
  <Notes>8</Notes>
  <HiddenSlides>0</HiddenSlides>
  <MMClips>0</MMClips>
  <ScaleCrop>false</ScaleCrop>
  <HeadingPairs>
    <vt:vector size="8" baseType="variant">
      <vt:variant>
        <vt:lpstr>主题</vt:lpstr>
      </vt:variant>
      <vt:variant>
        <vt:i4>1</vt:i4>
      </vt:variant>
      <vt:variant>
        <vt:lpstr>链接</vt:lpstr>
      </vt:variant>
      <vt:variant>
        <vt:i4>2</vt:i4>
      </vt:variant>
      <vt:variant>
        <vt:lpstr>嵌入 OLE 服务器</vt:lpstr>
      </vt:variant>
      <vt:variant>
        <vt:i4>2</vt:i4>
      </vt:variant>
      <vt:variant>
        <vt:lpstr>幻灯片标题</vt:lpstr>
      </vt:variant>
      <vt:variant>
        <vt:i4>56</vt:i4>
      </vt:variant>
    </vt:vector>
  </HeadingPairs>
  <TitlesOfParts>
    <vt:vector size="61" baseType="lpstr">
      <vt:lpstr>波形</vt:lpstr>
      <vt:lpstr>F:\2014-2015等保测评\my work\1.定级、备案、调研文件\定级、备案材料to客户\定级报告与备案表模板\信息系统安全等级保护备案表--来自广西网警网站.doc</vt:lpstr>
      <vt:lpstr>F:\2014-2015等保测评\my work\1.定级、备案、调研文件\定级、备案材料to客户\定级报告与备案表模板\信息系统安全等级保护定级报告（模板）--来自广西网警网站.doc</vt:lpstr>
      <vt:lpstr>Document</vt:lpstr>
      <vt:lpstr>CorelDRAW</vt:lpstr>
      <vt:lpstr>信息安全等级保护工作知识概要</vt:lpstr>
      <vt:lpstr>目录</vt:lpstr>
      <vt:lpstr>第一章  信息安全等级保护是什么</vt:lpstr>
      <vt:lpstr>第一章  信息安全等级保护是什么</vt:lpstr>
      <vt:lpstr>第一章  信息安全等级保护是什么</vt:lpstr>
      <vt:lpstr>第一章  信息安全等级保护是什么</vt:lpstr>
      <vt:lpstr>第二章  等级保护涉及系统范围</vt:lpstr>
      <vt:lpstr>第三章  安全保护的等级划分</vt:lpstr>
      <vt:lpstr>第四章 信息安全等级保护工作步骤</vt:lpstr>
      <vt:lpstr>第四章 信息安全等级保护工作步骤 -----定级原理</vt:lpstr>
      <vt:lpstr>第四章 信息安全等级保护工作步骤 -----定级要求</vt:lpstr>
      <vt:lpstr>第四章 信息安全等级保护工作步骤 -----定级对象的确定</vt:lpstr>
      <vt:lpstr>第四章 信息安全等级保护工作步骤 -----定级对象的确定（续）</vt:lpstr>
      <vt:lpstr>第四章 信息安全等级保护工作步骤 -----定级一般流程</vt:lpstr>
      <vt:lpstr>第四章 信息安全等级保护工作步骤 -----定级注意事项</vt:lpstr>
      <vt:lpstr>第四章 信息安全等级保护工作步骤 -----常见系统等级划分情况</vt:lpstr>
      <vt:lpstr>第四章 信息安全等级保护工作步骤 -----常见二、三级系统特点</vt:lpstr>
      <vt:lpstr>第四章 信息安全等级保护工作步骤 -----系统备案</vt:lpstr>
      <vt:lpstr>PowerPoint 演示文稿</vt:lpstr>
      <vt:lpstr>第四章 信息安全等级保护工作步骤 -----系统备案</vt:lpstr>
      <vt:lpstr>第四章 信息安全等级保护工作步骤 -----系统备案</vt:lpstr>
      <vt:lpstr>第四章 信息安全等级保护工作步骤 -----系统备案</vt:lpstr>
      <vt:lpstr>第四章 信息安全等级保护工作步骤 -----系统备案</vt:lpstr>
      <vt:lpstr>第四章 信息安全等级保护工作步骤 -----建设整改</vt:lpstr>
      <vt:lpstr>第四章 信息安全等级保护工作步骤 -----建设整改（范围：十个领域）</vt:lpstr>
      <vt:lpstr>第四章 信息安全等级保护工作步骤 -----建设整改（物理安全）</vt:lpstr>
      <vt:lpstr>第四章 信息安全等级保护工作步骤 -----建设整改（网络安全）</vt:lpstr>
      <vt:lpstr>第四章 信息安全等级保护工作步骤 -----建设整改（主机安全）</vt:lpstr>
      <vt:lpstr>第四章 信息安全等级保护工作步骤 -----建设整改（应用安全）</vt:lpstr>
      <vt:lpstr>第四章 信息安全等级保护工作步骤 -----建设整改（数据安全）</vt:lpstr>
      <vt:lpstr>第四章 信息安全等级保护工作步骤 -----建设整改（安全管理制度）</vt:lpstr>
      <vt:lpstr>第四章 信息安全等级保护工作步骤 -----建设整改（安全管理机构）</vt:lpstr>
      <vt:lpstr>第四章 信息安全等级保护工作步骤 -----建设整改（人员安全管理）</vt:lpstr>
      <vt:lpstr>第四章 信息安全等级保护工作步骤 -----建设整改（系统建设管理）</vt:lpstr>
      <vt:lpstr>第四章 信息安全等级保护工作步骤 -----建设整改（系统运维管理）</vt:lpstr>
      <vt:lpstr>第四章 信息安全等级保护工作步骤 -----建设整改--总结</vt:lpstr>
      <vt:lpstr>第四章 信息安全等级保护工作步骤 -----等级测评</vt:lpstr>
      <vt:lpstr>PowerPoint 演示文稿</vt:lpstr>
      <vt:lpstr>第四章 信息安全等级保护工作步骤 -----测评基本方法</vt:lpstr>
      <vt:lpstr>第四章 信息安全等级保护工作步骤 -----监督管理</vt:lpstr>
      <vt:lpstr>第四章 信息安全等级保护工作步骤 -----监督管理</vt:lpstr>
      <vt:lpstr>第五章 信息系统等级化建设 -----各环节介入点</vt:lpstr>
      <vt:lpstr>PowerPoint 演示文稿</vt:lpstr>
      <vt:lpstr>第六章 典型的信息系统安全防护措施 -----二级系统（技术）</vt:lpstr>
      <vt:lpstr>第六章 典型的信息系统安全防护措施 -----二级系统（管理）</vt:lpstr>
      <vt:lpstr>第六章 典型信息系统安全防护措施 -----二级与三级的差别（技术）</vt:lpstr>
      <vt:lpstr>第六章 典型信息系统安全防护措施 -----二级与三级的差别（技术）</vt:lpstr>
      <vt:lpstr>第六章 典型信息系统安全防护措施 -----二级与三级的差别（技术）</vt:lpstr>
      <vt:lpstr>第六章 典型信息系统安全防护措施 -----二级与三级的差别（技术）</vt:lpstr>
      <vt:lpstr>第六章 典型信息系统安全防护措施 -----二级与三级的差别（技术）</vt:lpstr>
      <vt:lpstr>第六章 典型信息系统安全防护措施 -----二级与三级的差别（技术）</vt:lpstr>
      <vt:lpstr>第六章 典型信息系统安全防护措施 -----二级与三级的差别（技术）</vt:lpstr>
      <vt:lpstr>第六章 典型信息系统安全防护措施 -----二级与三级的差别（技术）</vt:lpstr>
      <vt:lpstr>第六章 典型信息系统安全防护措施 -----二级与三级的差别（技术）</vt:lpstr>
      <vt:lpstr>第六章 典型信息系统安全防护措施 -----二级与三级的差别（技术）</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术语和定义 </dc:title>
  <dc:creator>chks</dc:creator>
  <cp:lastModifiedBy>jst</cp:lastModifiedBy>
  <cp:revision>195</cp:revision>
  <dcterms:created xsi:type="dcterms:W3CDTF">2015-06-13T13:30:26Z</dcterms:created>
  <dcterms:modified xsi:type="dcterms:W3CDTF">2015-09-08T23:57:02Z</dcterms:modified>
</cp:coreProperties>
</file>