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FF00"/>
    <a:srgbClr val="9933FF"/>
    <a:srgbClr val="00FFFF"/>
    <a:srgbClr val="CC3399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chemeClr val="accent1">
                <a:lumMod val="60000"/>
                <a:lumOff val="40000"/>
                <a:alpha val="49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2017-11-6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标题 17"/>
          <p:cNvSpPr>
            <a:spLocks noGrp="1"/>
          </p:cNvSpPr>
          <p:nvPr>
            <p:ph type="title"/>
          </p:nvPr>
        </p:nvSpPr>
        <p:spPr>
          <a:xfrm>
            <a:off x="642910" y="1928802"/>
            <a:ext cx="8229600" cy="1143000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C3399"/>
                </a:solidFill>
                <a:latin typeface="+mj-ea"/>
              </a:rPr>
              <a:t> 如何正确有效拨打</a:t>
            </a:r>
            <a:r>
              <a:rPr lang="en-US" altLang="zh-CN" b="1" dirty="0" smtClean="0">
                <a:solidFill>
                  <a:srgbClr val="CC3399"/>
                </a:solidFill>
                <a:latin typeface="+mj-ea"/>
              </a:rPr>
              <a:t>120</a:t>
            </a:r>
            <a:r>
              <a:rPr lang="zh-CN" altLang="en-US" b="1" dirty="0" smtClean="0">
                <a:solidFill>
                  <a:srgbClr val="CC3399"/>
                </a:solidFill>
                <a:latin typeface="+mj-ea"/>
              </a:rPr>
              <a:t>急救报警？</a:t>
            </a:r>
            <a:endParaRPr lang="zh-CN" altLang="en-US" b="1" dirty="0">
              <a:solidFill>
                <a:srgbClr val="CC3399"/>
              </a:solidFill>
              <a:latin typeface="+mj-ea"/>
            </a:endParaRPr>
          </a:p>
        </p:txBody>
      </p:sp>
      <p:sp>
        <p:nvSpPr>
          <p:cNvPr id="19" name="内容占位符 18"/>
          <p:cNvSpPr>
            <a:spLocks noGrp="1"/>
          </p:cNvSpPr>
          <p:nvPr>
            <p:ph idx="1"/>
          </p:nvPr>
        </p:nvSpPr>
        <p:spPr>
          <a:xfrm>
            <a:off x="714348" y="3643314"/>
            <a:ext cx="8229600" cy="13398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</a:rPr>
              <a:t>如果有些人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突发疾病或者发生意外时</a:t>
            </a:r>
            <a:r>
              <a:rPr lang="zh-CN" altLang="en-US" b="1" dirty="0" smtClean="0">
                <a:solidFill>
                  <a:schemeClr val="bg1"/>
                </a:solidFill>
              </a:rPr>
              <a:t>能够</a:t>
            </a:r>
            <a:endParaRPr lang="en-US" altLang="zh-CN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</a:rPr>
              <a:t>得到你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及时的帮助</a:t>
            </a:r>
            <a:r>
              <a:rPr lang="zh-CN" altLang="en-US" b="1" dirty="0" smtClean="0">
                <a:solidFill>
                  <a:schemeClr val="bg1"/>
                </a:solidFill>
              </a:rPr>
              <a:t>，你就能挽回一条生命。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142852"/>
            <a:ext cx="221457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85725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00B0F0"/>
                </a:solidFill>
              </a:rPr>
              <a:t>一  是</a:t>
            </a:r>
            <a:endParaRPr lang="zh-CN" altLang="en-US" sz="4800" b="1" dirty="0">
              <a:solidFill>
                <a:srgbClr val="00B0F0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22145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  <a:latin typeface="+mj-ea"/>
                <a:ea typeface="+mj-ea"/>
              </a:rPr>
              <a:t>   “</a:t>
            </a:r>
            <a:r>
              <a:rPr lang="en-US" altLang="zh-CN" sz="3600" b="1" dirty="0" smtClean="0">
                <a:solidFill>
                  <a:srgbClr val="FF0000"/>
                </a:solidFill>
                <a:latin typeface="+mj-ea"/>
                <a:ea typeface="+mj-ea"/>
              </a:rPr>
              <a:t>120”</a:t>
            </a:r>
            <a:r>
              <a:rPr lang="zh-CN" altLang="en-US" sz="3600" b="1" dirty="0" smtClean="0">
                <a:solidFill>
                  <a:srgbClr val="FF0000"/>
                </a:solidFill>
                <a:latin typeface="+mj-ea"/>
                <a:ea typeface="+mj-ea"/>
              </a:rPr>
              <a:t>是急救专用特服电话号码，</a:t>
            </a:r>
            <a:endParaRPr lang="en-US" altLang="zh-CN" sz="36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  <a:latin typeface="+mj-ea"/>
                <a:ea typeface="+mj-ea"/>
              </a:rPr>
              <a:t>所有电话均可免费拨打。</a:t>
            </a:r>
            <a:r>
              <a:rPr lang="zh-CN" altLang="en-US" sz="2800" b="1" dirty="0" smtClean="0">
                <a:solidFill>
                  <a:schemeClr val="bg1"/>
                </a:solidFill>
                <a:latin typeface="+mj-ea"/>
                <a:ea typeface="+mj-ea"/>
              </a:rPr>
              <a:t>沉着冷静，遇到事</a:t>
            </a:r>
            <a:endParaRPr lang="en-US" altLang="zh-CN" sz="2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2800" b="1" dirty="0" smtClean="0">
                <a:solidFill>
                  <a:schemeClr val="bg1"/>
                </a:solidFill>
                <a:latin typeface="+mj-ea"/>
                <a:ea typeface="+mj-ea"/>
              </a:rPr>
              <a:t>情不要惊慌，迅速找到电话拨打</a:t>
            </a:r>
            <a:r>
              <a:rPr lang="en-US" altLang="zh-CN" sz="2800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sz="2800" b="1" dirty="0" smtClean="0">
                <a:solidFill>
                  <a:schemeClr val="bg1"/>
                </a:solidFill>
                <a:latin typeface="+mj-ea"/>
                <a:ea typeface="+mj-ea"/>
              </a:rPr>
              <a:t>急救报警电话，</a:t>
            </a:r>
            <a:endParaRPr lang="en-US" altLang="zh-CN" sz="28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2800" b="1" dirty="0" smtClean="0">
                <a:solidFill>
                  <a:schemeClr val="bg1"/>
                </a:solidFill>
                <a:latin typeface="+mj-ea"/>
                <a:ea typeface="+mj-ea"/>
              </a:rPr>
              <a:t>为救援争取时间。</a:t>
            </a:r>
            <a:endParaRPr lang="zh-CN" altLang="en-US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4572008"/>
            <a:ext cx="2597156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33CCFF"/>
                </a:solidFill>
              </a:rPr>
              <a:t>二  是</a:t>
            </a:r>
            <a:endParaRPr lang="zh-CN" altLang="en-US" sz="4800" b="1" dirty="0">
              <a:solidFill>
                <a:srgbClr val="33CC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2357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dirty="0" smtClean="0"/>
              <a:t>        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电话拨通后，呼救者须告知发病者</a:t>
            </a:r>
            <a:r>
              <a:rPr lang="zh-CN" altLang="en-US" b="1" dirty="0" smtClean="0">
                <a:solidFill>
                  <a:srgbClr val="FF0000"/>
                </a:solidFill>
              </a:rPr>
              <a:t>性别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、</a:t>
            </a:r>
            <a:r>
              <a:rPr lang="zh-CN" altLang="en-US" b="1" dirty="0" smtClean="0">
                <a:solidFill>
                  <a:srgbClr val="FF0000"/>
                </a:solidFill>
              </a:rPr>
              <a:t>年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龄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、</a:t>
            </a:r>
            <a:r>
              <a:rPr lang="zh-CN" altLang="en-US" b="1" dirty="0" smtClean="0">
                <a:solidFill>
                  <a:srgbClr val="FF0000"/>
                </a:solidFill>
              </a:rPr>
              <a:t>准确地址（地址详细到村、屯、门牌号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码）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或</a:t>
            </a:r>
            <a:r>
              <a:rPr lang="zh-CN" altLang="en-US" b="1" dirty="0" smtClean="0">
                <a:solidFill>
                  <a:srgbClr val="FF0000"/>
                </a:solidFill>
              </a:rPr>
              <a:t>附近明显标志物、人数、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受伤部位、受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2800" b="1" dirty="0" smtClean="0">
                <a:solidFill>
                  <a:srgbClr val="FF0000"/>
                </a:solidFill>
              </a:rPr>
              <a:t>伤程度、是否昏迷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等情况，留下准确畅通的联系电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zh-CN" altLang="en-US" sz="2800" b="1" dirty="0" smtClean="0">
                <a:solidFill>
                  <a:schemeClr val="bg1"/>
                </a:solidFill>
              </a:rPr>
              <a:t>话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(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以备紧急情况下与您联系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)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并</a:t>
            </a:r>
            <a:r>
              <a:rPr lang="zh-CN" altLang="en-US" b="1" dirty="0" smtClean="0">
                <a:solidFill>
                  <a:srgbClr val="FF0000"/>
                </a:solidFill>
              </a:rPr>
              <a:t>倾听值班人员询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问，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便于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120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急救中心提前做好准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zh-CN" altLang="en-US" sz="2800" b="1" dirty="0" smtClean="0">
                <a:solidFill>
                  <a:schemeClr val="bg1"/>
                </a:solidFill>
              </a:rPr>
              <a:t>备，为救援争取时间。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5000636"/>
            <a:ext cx="2786082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33CCFF"/>
                </a:solidFill>
              </a:rPr>
              <a:t>三  是</a:t>
            </a:r>
            <a:endParaRPr lang="zh-CN" altLang="en-US" sz="4800" b="1" dirty="0">
              <a:solidFill>
                <a:srgbClr val="33CC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2786058"/>
            <a:ext cx="8229600" cy="20002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dirty="0" smtClean="0"/>
              <a:t>     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凡需“</a:t>
            </a:r>
            <a:r>
              <a:rPr 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”急救的病人，如有指定</a:t>
            </a:r>
            <a:endParaRPr lang="en-US" altLang="zh-CN" sz="36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医院治疗的要求，在拨打“</a:t>
            </a:r>
            <a:r>
              <a:rPr 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”电话</a:t>
            </a:r>
            <a:endParaRPr lang="en-US" altLang="zh-CN" sz="36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时，请说明清楚，在病情允许的情况下，</a:t>
            </a:r>
            <a:endParaRPr lang="en-US" altLang="zh-CN" sz="36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病人或家属可自行选择医院。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929198"/>
            <a:ext cx="2214578" cy="16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33CCFF"/>
                </a:solidFill>
              </a:rPr>
              <a:t>四  是</a:t>
            </a:r>
            <a:endParaRPr lang="zh-CN" altLang="en-US" sz="4800" b="1" dirty="0">
              <a:solidFill>
                <a:srgbClr val="33CC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25431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dirty="0" smtClean="0"/>
              <a:t>      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遇陌生路人突发急病或伤亡事故，请呼求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者在拨打“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”电话后尽量守候在患者旁，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使“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”中心随时掌握现场情况及时找到病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人。如果地点偏僻，最好到路口等候接应，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节省急救人员到场时间。</a:t>
            </a:r>
          </a:p>
          <a:p>
            <a:pPr>
              <a:buNone/>
            </a:pP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786322"/>
            <a:ext cx="2571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33CCFF"/>
                </a:solidFill>
              </a:rPr>
              <a:t>五  是</a:t>
            </a:r>
            <a:endParaRPr lang="zh-CN" altLang="en-US" sz="4800" b="1" dirty="0">
              <a:solidFill>
                <a:srgbClr val="33CC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2571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dirty="0" smtClean="0"/>
              <a:t>         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如果病人不要救护车或自送到医院后，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请及时拨“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”告之；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对利用“</a:t>
            </a:r>
            <a:r>
              <a:rPr lang="en-US" b="1" dirty="0" smtClean="0">
                <a:solidFill>
                  <a:srgbClr val="FF0000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”电话</a:t>
            </a:r>
            <a:endParaRPr lang="en-US" altLang="zh-CN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扰乱急救秩序，造成严重后果的，按有关规</a:t>
            </a:r>
            <a:endParaRPr lang="en-US" altLang="zh-CN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定严肃处理。</a:t>
            </a:r>
            <a:endParaRPr lang="zh-CN" altLang="en-US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4071942"/>
            <a:ext cx="3563930" cy="264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33CCFF"/>
                </a:solidFill>
              </a:rPr>
              <a:t>最  后</a:t>
            </a:r>
            <a:endParaRPr lang="zh-CN" altLang="en-US" sz="4800" b="1" dirty="0">
              <a:solidFill>
                <a:srgbClr val="33CC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注意事项：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、“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”线路繁忙时，请耐心等待。也可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以根据病人情况选择自行运送。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2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、求救时尽量不要使用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IC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卡电话求救，因为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IC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卡电话不便联系，不利于医务人员了解病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人情况。</a:t>
            </a:r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3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、“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”属有偿服务，呼叫“</a:t>
            </a:r>
            <a:r>
              <a:rPr lang="en-US" b="1" dirty="0" smtClean="0">
                <a:solidFill>
                  <a:schemeClr val="bg1"/>
                </a:solidFill>
                <a:latin typeface="+mj-ea"/>
                <a:ea typeface="+mj-ea"/>
              </a:rPr>
              <a:t>120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”救护</a:t>
            </a:r>
            <a:endParaRPr lang="en-US" altLang="zh-CN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车应按出车收费标准交纳费。</a:t>
            </a:r>
            <a:endParaRPr lang="zh-CN" altLang="en-US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215370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390</Words>
  <PresentationFormat>全屏显示(4:3)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 如何正确有效拨打120急救报警？</vt:lpstr>
      <vt:lpstr>一  是</vt:lpstr>
      <vt:lpstr>二  是</vt:lpstr>
      <vt:lpstr>三  是</vt:lpstr>
      <vt:lpstr>四  是</vt:lpstr>
      <vt:lpstr>五  是</vt:lpstr>
      <vt:lpstr>最  后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hp</cp:lastModifiedBy>
  <cp:revision>29</cp:revision>
  <dcterms:modified xsi:type="dcterms:W3CDTF">2017-11-06T10:14:38Z</dcterms:modified>
</cp:coreProperties>
</file>