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11" r:id="rId2"/>
    <p:sldId id="319" r:id="rId3"/>
    <p:sldId id="355" r:id="rId4"/>
    <p:sldId id="320" r:id="rId5"/>
    <p:sldId id="363" r:id="rId6"/>
    <p:sldId id="313" r:id="rId7"/>
    <p:sldId id="364" r:id="rId8"/>
    <p:sldId id="314" r:id="rId9"/>
    <p:sldId id="343" r:id="rId10"/>
    <p:sldId id="362" r:id="rId11"/>
    <p:sldId id="327" r:id="rId12"/>
    <p:sldId id="329" r:id="rId13"/>
    <p:sldId id="365" r:id="rId14"/>
    <p:sldId id="366" r:id="rId15"/>
    <p:sldId id="331" r:id="rId16"/>
    <p:sldId id="326" r:id="rId17"/>
    <p:sldId id="368" r:id="rId18"/>
    <p:sldId id="350" r:id="rId19"/>
    <p:sldId id="334" r:id="rId20"/>
    <p:sldId id="369" r:id="rId21"/>
    <p:sldId id="335" r:id="rId22"/>
    <p:sldId id="336" r:id="rId23"/>
    <p:sldId id="337" r:id="rId24"/>
    <p:sldId id="338" r:id="rId25"/>
    <p:sldId id="341" r:id="rId26"/>
    <p:sldId id="342" r:id="rId27"/>
    <p:sldId id="339" r:id="rId28"/>
    <p:sldId id="340" r:id="rId29"/>
    <p:sldId id="344" r:id="rId30"/>
    <p:sldId id="348" r:id="rId31"/>
    <p:sldId id="345" r:id="rId32"/>
    <p:sldId id="346" r:id="rId33"/>
    <p:sldId id="352" r:id="rId34"/>
    <p:sldId id="367" r:id="rId35"/>
    <p:sldId id="353" r:id="rId36"/>
    <p:sldId id="354" r:id="rId37"/>
    <p:sldId id="357" r:id="rId38"/>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11A905D0-2271-46BD-85A4-47C0040EB88E}">
          <p14:sldIdLst>
            <p14:sldId id="311"/>
            <p14:sldId id="305"/>
            <p14:sldId id="306"/>
            <p14:sldId id="308"/>
            <p14:sldId id="309"/>
            <p14:sldId id="349"/>
            <p14:sldId id="310"/>
          </p14:sldIdLst>
        </p14:section>
        <p14:section name="学前" id="{D3F8B797-D277-4F2B-BE82-AE02F705C112}">
          <p14:sldIdLst>
            <p14:sldId id="319"/>
            <p14:sldId id="320"/>
            <p14:sldId id="318"/>
          </p14:sldIdLst>
        </p14:section>
        <p14:section name="九义" id="{B5703847-8F6B-41DA-8F49-1E15BBC6A038}">
          <p14:sldIdLst>
            <p14:sldId id="313"/>
            <p14:sldId id="314"/>
            <p14:sldId id="343"/>
          </p14:sldIdLst>
        </p14:section>
        <p14:section name="高中" id="{58BD4DF3-B41F-46D1-806A-777E61E2A542}">
          <p14:sldIdLst>
            <p14:sldId id="326"/>
            <p14:sldId id="350"/>
            <p14:sldId id="327"/>
            <p14:sldId id="329"/>
            <p14:sldId id="330"/>
            <p14:sldId id="331"/>
            <p14:sldId id="334"/>
            <p14:sldId id="335"/>
          </p14:sldIdLst>
        </p14:section>
        <p14:section name="大学" id="{C5F0ED6E-1997-4E97-9D1D-31671993976F}">
          <p14:sldIdLst>
            <p14:sldId id="336"/>
            <p14:sldId id="337"/>
            <p14:sldId id="338"/>
          </p14:sldIdLst>
        </p14:section>
        <p14:section name="中职" id="{49E4EA9D-FB09-4584-8BFB-0225CA364AA3}">
          <p14:sldIdLst>
            <p14:sldId id="339"/>
            <p14:sldId id="340"/>
            <p14:sldId id="341"/>
            <p14:sldId id="342"/>
          </p14:sldIdLst>
        </p14:section>
        <p14:section name="生源地" id="{17245E6B-DE7C-46EC-8FAC-F649B720DBB9}">
          <p14:sldIdLst>
            <p14:sldId id="344"/>
            <p14:sldId id="348"/>
            <p14:sldId id="345"/>
            <p14:sldId id="346"/>
            <p14:sldId id="347"/>
          </p14:sldIdLst>
        </p14:section>
        <p14:section name="结束语" id="{7DFEE4D0-DB32-4B19-967B-26C159AF2C2E}">
          <p14:sldIdLst>
            <p14:sldId id="317"/>
          </p14:sldIdLst>
        </p14:section>
      </p14:sectionLst>
    </p:ext>
    <p:ext uri="{EFAFB233-063F-42B5-8137-9DF3F51BA10A}">
      <p15:sldGuideLst xmlns:p15="http://schemas.microsoft.com/office/powerpoint/2012/main" xmlns="">
        <p15:guide id="1" orient="horz" pos="285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008"/>
    <a:srgbClr val="F4A6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66" autoAdjust="0"/>
    <p:restoredTop sz="94660"/>
  </p:normalViewPr>
  <p:slideViewPr>
    <p:cSldViewPr>
      <p:cViewPr varScale="1">
        <p:scale>
          <a:sx n="108" d="100"/>
          <a:sy n="108" d="100"/>
        </p:scale>
        <p:origin x="-528" y="-114"/>
      </p:cViewPr>
      <p:guideLst>
        <p:guide orient="horz" pos="285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878A6-D57F-4769-B9B8-D97C3F4F3719}" type="datetimeFigureOut">
              <a:rPr lang="zh-CN" altLang="en-US" smtClean="0"/>
              <a:pPr/>
              <a:t>2021/9/2</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57644DC-D509-4CDD-90CF-5DAA5129B822}" type="slidenum">
              <a:rPr lang="zh-CN" altLang="en-US" smtClean="0"/>
              <a:pPr/>
              <a:t>‹#›</a:t>
            </a:fld>
            <a:endParaRPr lang="zh-CN" altLang="en-US"/>
          </a:p>
        </p:txBody>
      </p:sp>
    </p:spTree>
    <p:extLst>
      <p:ext uri="{BB962C8B-B14F-4D97-AF65-F5344CB8AC3E}">
        <p14:creationId xmlns:p14="http://schemas.microsoft.com/office/powerpoint/2010/main" xmlns="" val="26291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7644DC-D509-4CDD-90CF-5DAA5129B822}" type="slidenum">
              <a:rPr lang="zh-CN" altLang="en-US" smtClean="0"/>
              <a:pPr/>
              <a:t>2</a:t>
            </a:fld>
            <a:endParaRPr lang="zh-CN" altLang="en-US"/>
          </a:p>
        </p:txBody>
      </p:sp>
    </p:spTree>
    <p:extLst>
      <p:ext uri="{BB962C8B-B14F-4D97-AF65-F5344CB8AC3E}">
        <p14:creationId xmlns:p14="http://schemas.microsoft.com/office/powerpoint/2010/main" xmlns="" val="181956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7644DC-D509-4CDD-90CF-5DAA5129B822}" type="slidenum">
              <a:rPr lang="zh-CN" altLang="en-US" smtClean="0"/>
              <a:pPr/>
              <a:t>3</a:t>
            </a:fld>
            <a:endParaRPr lang="zh-CN" altLang="en-US"/>
          </a:p>
        </p:txBody>
      </p:sp>
    </p:spTree>
    <p:extLst>
      <p:ext uri="{BB962C8B-B14F-4D97-AF65-F5344CB8AC3E}">
        <p14:creationId xmlns:p14="http://schemas.microsoft.com/office/powerpoint/2010/main" xmlns="" val="181956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微软雅黑" panose="020B0503020204020204" charset="-122"/>
                <a:cs typeface="微软雅黑" panose="020B0503020204020204" charset="-122"/>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微软雅黑" panose="020B0503020204020204" charset="-122"/>
                <a:cs typeface="微软雅黑" panose="020B0503020204020204"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微软雅黑" panose="020B0503020204020204" charset="-122"/>
                <a:cs typeface="微软雅黑" panose="020B0503020204020204" charset="-12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bk object 16"/>
          <p:cNvSpPr/>
          <p:nvPr/>
        </p:nvSpPr>
        <p:spPr>
          <a:xfrm>
            <a:off x="0" y="0"/>
            <a:ext cx="12170028" cy="685799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pPr/>
              <a:t>9/2/2021</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12170028" cy="685799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04644" y="306704"/>
            <a:ext cx="8982710" cy="500380"/>
          </a:xfrm>
          <a:prstGeom prst="rect">
            <a:avLst/>
          </a:prstGeom>
        </p:spPr>
        <p:txBody>
          <a:bodyPr wrap="square" lIns="0" tIns="0" rIns="0" bIns="0">
            <a:spAutoFit/>
          </a:bodyPr>
          <a:lstStyle>
            <a:lvl1pPr>
              <a:defRPr sz="3200" b="1" i="0">
                <a:solidFill>
                  <a:srgbClr val="C00000"/>
                </a:solidFill>
                <a:latin typeface="微软雅黑" panose="020B0503020204020204" charset="-122"/>
                <a:cs typeface="微软雅黑" panose="020B0503020204020204" charset="-122"/>
              </a:defRPr>
            </a:lvl1pPr>
          </a:lstStyle>
          <a:p>
            <a:endParaRPr/>
          </a:p>
        </p:txBody>
      </p:sp>
      <p:sp>
        <p:nvSpPr>
          <p:cNvPr id="3" name="Holder 3"/>
          <p:cNvSpPr>
            <a:spLocks noGrp="1"/>
          </p:cNvSpPr>
          <p:nvPr>
            <p:ph type="body" idx="1"/>
          </p:nvPr>
        </p:nvSpPr>
        <p:spPr>
          <a:xfrm>
            <a:off x="1392809" y="3340079"/>
            <a:ext cx="9406381" cy="3034029"/>
          </a:xfrm>
          <a:prstGeom prst="rect">
            <a:avLst/>
          </a:prstGeom>
        </p:spPr>
        <p:txBody>
          <a:bodyPr wrap="square" lIns="0" tIns="0" rIns="0" bIns="0">
            <a:spAutoFit/>
          </a:bodyPr>
          <a:lstStyle>
            <a:lvl1pPr>
              <a:defRPr sz="1800" b="0" i="0">
                <a:solidFill>
                  <a:schemeClr val="tx1"/>
                </a:solidFill>
                <a:latin typeface="微软雅黑" panose="020B0503020204020204" charset="-122"/>
                <a:cs typeface="微软雅黑" panose="020B0503020204020204" charset="-122"/>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gxzz.gxeduyun.net/pros/identity/indexxfbc.action"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4" name="object 4"/>
          <p:cNvSpPr/>
          <p:nvPr/>
        </p:nvSpPr>
        <p:spPr>
          <a:xfrm>
            <a:off x="3" y="6512102"/>
            <a:ext cx="12190345" cy="34589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1" name="object 11"/>
          <p:cNvSpPr txBox="1">
            <a:spLocks noGrp="1"/>
          </p:cNvSpPr>
          <p:nvPr>
            <p:ph type="title"/>
          </p:nvPr>
        </p:nvSpPr>
        <p:spPr>
          <a:xfrm>
            <a:off x="2309786" y="285728"/>
            <a:ext cx="4898072" cy="414655"/>
          </a:xfrm>
          <a:prstGeom prst="rect">
            <a:avLst/>
          </a:prstGeom>
        </p:spPr>
        <p:txBody>
          <a:bodyPr vert="horz" wrap="square" lIns="0" tIns="0" rIns="0" bIns="0" rtlCol="0">
            <a:spAutoFit/>
          </a:bodyPr>
          <a:lstStyle/>
          <a:p>
            <a:pPr>
              <a:lnSpc>
                <a:spcPts val="3235"/>
              </a:lnSpc>
            </a:pPr>
            <a:r>
              <a:rPr lang="zh-CN" altLang="en-US" sz="4000" dirty="0">
                <a:latin typeface="微软雅黑" panose="020B0503020204020204" charset="-122"/>
                <a:ea typeface="微软雅黑" panose="020B0503020204020204" charset="-122"/>
              </a:rPr>
              <a:t>学生资助政策宣传月</a:t>
            </a:r>
          </a:p>
        </p:txBody>
      </p:sp>
      <p:pic>
        <p:nvPicPr>
          <p:cNvPr id="5" name="图片 4" descr="教育扶贫"/>
          <p:cNvPicPr>
            <a:picLocks noChangeAspect="1"/>
          </p:cNvPicPr>
          <p:nvPr/>
        </p:nvPicPr>
        <p:blipFill>
          <a:blip r:embed="rId3"/>
          <a:stretch>
            <a:fillRect/>
          </a:stretch>
        </p:blipFill>
        <p:spPr>
          <a:xfrm>
            <a:off x="-1047800" y="857232"/>
            <a:ext cx="12192000" cy="5567033"/>
          </a:xfrm>
          <a:prstGeom prst="rect">
            <a:avLst/>
          </a:prstGeom>
        </p:spPr>
      </p:pic>
      <p:sp>
        <p:nvSpPr>
          <p:cNvPr id="6" name="文本框 5"/>
          <p:cNvSpPr txBox="1"/>
          <p:nvPr/>
        </p:nvSpPr>
        <p:spPr>
          <a:xfrm>
            <a:off x="7381884" y="428604"/>
            <a:ext cx="1778331" cy="460375"/>
          </a:xfrm>
          <a:prstGeom prst="rect">
            <a:avLst/>
          </a:prstGeom>
          <a:noFill/>
        </p:spPr>
        <p:txBody>
          <a:bodyPr wrap="square" rtlCol="0">
            <a:spAutoFit/>
          </a:bodyPr>
          <a:lstStyle/>
          <a:p>
            <a:r>
              <a:rPr lang="en-US" altLang="zh-CN" sz="2400" dirty="0" smtClean="0"/>
              <a:t>2021</a:t>
            </a:r>
            <a:r>
              <a:rPr lang="zh-CN" altLang="en-US" sz="2400" dirty="0" smtClean="0"/>
              <a:t>年</a:t>
            </a:r>
            <a:r>
              <a:rPr lang="en-US" altLang="zh-CN" sz="2400" dirty="0" smtClean="0"/>
              <a:t>9</a:t>
            </a:r>
            <a:r>
              <a:rPr lang="zh-CN" altLang="en-US" sz="2400" dirty="0" smtClean="0"/>
              <a:t>月</a:t>
            </a:r>
            <a:endParaRPr lang="en-US" altLang="zh-CN" sz="2400" dirty="0"/>
          </a:p>
        </p:txBody>
      </p:sp>
      <p:pic>
        <p:nvPicPr>
          <p:cNvPr id="8" name="图片 7" descr="精准扶贫"/>
          <p:cNvPicPr>
            <a:picLocks noChangeAspect="1"/>
          </p:cNvPicPr>
          <p:nvPr/>
        </p:nvPicPr>
        <p:blipFill>
          <a:blip r:embed="rId4"/>
          <a:stretch>
            <a:fillRect/>
          </a:stretch>
        </p:blipFill>
        <p:spPr>
          <a:xfrm>
            <a:off x="9310710" y="0"/>
            <a:ext cx="1818005" cy="1160145"/>
          </a:xfrm>
          <a:prstGeom prst="rect">
            <a:avLst/>
          </a:prstGeom>
        </p:spPr>
      </p:pic>
      <p:sp>
        <p:nvSpPr>
          <p:cNvPr id="10" name="矩形 259"/>
          <p:cNvSpPr>
            <a:spLocks noChangeArrowheads="1"/>
          </p:cNvSpPr>
          <p:nvPr/>
        </p:nvSpPr>
        <p:spPr bwMode="auto">
          <a:xfrm>
            <a:off x="7310446" y="4929198"/>
            <a:ext cx="37862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柳江区学生资助服务中心 </a:t>
            </a:r>
            <a:r>
              <a:rPr lang="en-US" altLang="zh-CN" sz="20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a:t>
            </a:r>
            <a:r>
              <a:rPr lang="zh-CN" altLang="en-US" sz="20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宣</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1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t="-14000" b="-14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dirty="0" smtClean="0">
                <a:latin typeface="华文琥珀" panose="02010800040101010101" pitchFamily="2" charset="-122"/>
                <a:ea typeface="华文琥珀" panose="02010800040101010101" pitchFamily="2" charset="-122"/>
                <a:sym typeface="+mn-ea"/>
              </a:rPr>
              <a:t>农村</a:t>
            </a:r>
            <a:r>
              <a:rPr lang="zh-CN" altLang="en-US" sz="3600" dirty="0">
                <a:latin typeface="华文琥珀" panose="02010800040101010101" pitchFamily="2" charset="-122"/>
                <a:ea typeface="华文琥珀" panose="02010800040101010101" pitchFamily="2" charset="-122"/>
                <a:sym typeface="+mn-ea"/>
              </a:rPr>
              <a:t>义务教育学校营养改善计划</a:t>
            </a:r>
          </a:p>
        </p:txBody>
      </p:sp>
      <p:sp>
        <p:nvSpPr>
          <p:cNvPr id="11" name="object 11"/>
          <p:cNvSpPr txBox="1">
            <a:spLocks noGrp="1"/>
          </p:cNvSpPr>
          <p:nvPr>
            <p:ph type="title"/>
          </p:nvPr>
        </p:nvSpPr>
        <p:spPr>
          <a:xfrm>
            <a:off x="191135" y="144780"/>
            <a:ext cx="3976039"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项目三</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66646" y="1071546"/>
            <a:ext cx="11930146" cy="646331"/>
          </a:xfrm>
          <a:prstGeom prst="rect">
            <a:avLst/>
          </a:prstGeom>
        </p:spPr>
        <p:txBody>
          <a:bodyPr wrap="square">
            <a:spAutoFit/>
          </a:bodyPr>
          <a:lstStyle/>
          <a:p>
            <a:r>
              <a:rPr lang="en-US" sz="3600" dirty="0" smtClean="0"/>
              <a:t>        </a:t>
            </a:r>
            <a:endParaRPr lang="zh-CN" altLang="en-US" sz="3600" dirty="0"/>
          </a:p>
        </p:txBody>
      </p:sp>
      <p:sp>
        <p:nvSpPr>
          <p:cNvPr id="6" name="矩形 5"/>
          <p:cNvSpPr/>
          <p:nvPr/>
        </p:nvSpPr>
        <p:spPr>
          <a:xfrm>
            <a:off x="881026" y="1714488"/>
            <a:ext cx="10572824" cy="4247317"/>
          </a:xfrm>
          <a:prstGeom prst="rect">
            <a:avLst/>
          </a:prstGeom>
        </p:spPr>
        <p:txBody>
          <a:bodyPr wrap="square">
            <a:spAutoFit/>
          </a:bodyPr>
          <a:lstStyle/>
          <a:p>
            <a:pPr fontAlgn="auto">
              <a:lnSpc>
                <a:spcPct val="150000"/>
              </a:lnSpc>
              <a:spcAft>
                <a:spcPts val="0"/>
              </a:spcAft>
              <a:defRPr/>
            </a:pPr>
            <a:r>
              <a:rPr lang="zh-CN" altLang="en-US" sz="3600" dirty="0" smtClean="0">
                <a:latin typeface="+mn-ea"/>
              </a:rPr>
              <a:t>    易地扶贫搬迁营养改善扩面工程：为了让原在农村学校已享受国家学生营养改善计划的学生在易地扶贫搬迁进县城就读后，继续享受免费午餐政策，</a:t>
            </a:r>
            <a:r>
              <a:rPr lang="en-US" altLang="zh-CN" sz="3600" dirty="0" smtClean="0">
                <a:latin typeface="+mn-ea"/>
              </a:rPr>
              <a:t>2018</a:t>
            </a:r>
            <a:r>
              <a:rPr lang="zh-CN" altLang="en-US" sz="3600" dirty="0" smtClean="0">
                <a:latin typeface="+mn-ea"/>
              </a:rPr>
              <a:t>年春学期起，由我市财政投入资金，按照自治区补助标准执行。</a:t>
            </a:r>
            <a:endParaRPr kumimoji="1" lang="zh-CN" altLang="en-US" sz="3600" dirty="0">
              <a:latin typeface="+mn-ea"/>
            </a:endParaRPr>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spc="-5" dirty="0" smtClean="0">
                <a:latin typeface="华文琥珀" panose="02010800040101010101" pitchFamily="2" charset="-122"/>
                <a:ea typeface="华文琥珀" panose="02010800040101010101" pitchFamily="2" charset="-122"/>
              </a:rPr>
              <a:t>           普通高中免学杂费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项目四</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357298"/>
            <a:ext cx="9572692" cy="4308872"/>
          </a:xfrm>
          <a:prstGeom prst="rect">
            <a:avLst/>
          </a:prstGeom>
        </p:spPr>
        <p:txBody>
          <a:bodyPr wrap="square">
            <a:spAutoFit/>
          </a:bodyPr>
          <a:lstStyle/>
          <a:p>
            <a:r>
              <a:rPr lang="en-US" sz="3600" dirty="0" smtClean="0"/>
              <a:t>       </a:t>
            </a:r>
            <a:r>
              <a:rPr lang="zh-CN" altLang="en-US" sz="3600" dirty="0" smtClean="0"/>
              <a:t>一、</a:t>
            </a:r>
            <a:r>
              <a:rPr sz="3600" dirty="0" smtClean="0"/>
              <a:t>免学杂费对象</a:t>
            </a:r>
            <a:r>
              <a:rPr lang="zh-CN" altLang="en-US" sz="3600" dirty="0" smtClean="0"/>
              <a:t>及标准：</a:t>
            </a:r>
            <a:endParaRPr lang="en-US" sz="3600" dirty="0" smtClean="0"/>
          </a:p>
          <a:p>
            <a:r>
              <a:rPr lang="zh-CN" altLang="en-US" sz="3600" dirty="0" smtClean="0"/>
              <a:t>       （一）</a:t>
            </a:r>
            <a:r>
              <a:rPr lang="zh-CN" altLang="en-US" sz="4000" dirty="0" smtClean="0"/>
              <a:t>全区具有正式注册学籍的普通高中在读的家庭经济困难学生，包括脱贫家庭（原建档立卡贫困户）学生、城乡低保家庭学生、城乡特困救助供养学生、家庭经济困难残疾学生、孤儿、</a:t>
            </a:r>
            <a:r>
              <a:rPr lang="zh-CN" altLang="en-US" sz="3800" dirty="0" smtClean="0"/>
              <a:t>烈士子女（公办普通高中）。</a:t>
            </a:r>
            <a:endParaRPr sz="3800" dirty="0" smtClean="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              普通高中免学杂费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095340" y="1000108"/>
            <a:ext cx="10429948" cy="3570208"/>
          </a:xfrm>
          <a:prstGeom prst="rect">
            <a:avLst/>
          </a:prstGeom>
        </p:spPr>
        <p:txBody>
          <a:bodyPr wrap="square">
            <a:spAutoFit/>
          </a:bodyPr>
          <a:lstStyle/>
          <a:p>
            <a:r>
              <a:rPr lang="zh-CN" altLang="en-US" sz="3400" dirty="0" smtClean="0"/>
              <a:t>资助标准：</a:t>
            </a:r>
            <a:endParaRPr lang="en-US" altLang="zh-CN" sz="3400" dirty="0" smtClean="0"/>
          </a:p>
          <a:p>
            <a:r>
              <a:rPr lang="en-US" altLang="zh-CN" sz="3200" dirty="0" smtClean="0"/>
              <a:t>1.</a:t>
            </a:r>
            <a:r>
              <a:rPr lang="zh-CN" altLang="en-US" sz="3200" dirty="0" smtClean="0"/>
              <a:t>自治区示范性高中：</a:t>
            </a:r>
            <a:endParaRPr lang="en-US" altLang="zh-CN" sz="3200" dirty="0" smtClean="0"/>
          </a:p>
          <a:p>
            <a:r>
              <a:rPr lang="zh-CN" altLang="en-US" sz="3200" dirty="0" smtClean="0"/>
              <a:t>（</a:t>
            </a:r>
            <a:r>
              <a:rPr lang="en-US" altLang="zh-CN" sz="3200" dirty="0" smtClean="0"/>
              <a:t>1</a:t>
            </a:r>
            <a:r>
              <a:rPr lang="zh-CN" altLang="en-US" sz="3200" dirty="0" smtClean="0"/>
              <a:t>）城市学校</a:t>
            </a:r>
            <a:r>
              <a:rPr lang="en-US" altLang="zh-CN" sz="3200" dirty="0" smtClean="0"/>
              <a:t>2000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年（学费</a:t>
            </a:r>
            <a:r>
              <a:rPr lang="en-US" altLang="zh-CN" sz="3200" dirty="0" smtClean="0"/>
              <a:t>1180</a:t>
            </a:r>
            <a:r>
              <a:rPr lang="zh-CN" altLang="en-US" sz="3200" dirty="0" smtClean="0"/>
              <a:t>元，杂费</a:t>
            </a:r>
            <a:r>
              <a:rPr lang="en-US" altLang="zh-CN" sz="3200" dirty="0" smtClean="0"/>
              <a:t>820</a:t>
            </a:r>
            <a:r>
              <a:rPr lang="zh-CN" altLang="en-US" sz="3200" dirty="0" smtClean="0"/>
              <a:t>元）；</a:t>
            </a:r>
            <a:endParaRPr lang="en-US" altLang="zh-CN" sz="3200" dirty="0" smtClean="0"/>
          </a:p>
          <a:p>
            <a:r>
              <a:rPr lang="zh-CN" altLang="en-US" sz="3200" dirty="0" smtClean="0"/>
              <a:t>（</a:t>
            </a:r>
            <a:r>
              <a:rPr lang="en-US" altLang="zh-CN" sz="3200" dirty="0" smtClean="0"/>
              <a:t>2</a:t>
            </a:r>
            <a:r>
              <a:rPr lang="zh-CN" altLang="en-US" sz="3200" dirty="0" smtClean="0"/>
              <a:t>）</a:t>
            </a:r>
            <a:r>
              <a:rPr lang="zh-CN" altLang="en-US" sz="3200" dirty="0" smtClean="0">
                <a:solidFill>
                  <a:srgbClr val="FF0000"/>
                </a:solidFill>
              </a:rPr>
              <a:t>农村学校</a:t>
            </a:r>
            <a:r>
              <a:rPr lang="en-US" altLang="zh-CN" sz="3200" dirty="0" smtClean="0">
                <a:solidFill>
                  <a:srgbClr val="FF0000"/>
                </a:solidFill>
              </a:rPr>
              <a:t>1800</a:t>
            </a:r>
            <a:r>
              <a:rPr lang="zh-CN" altLang="en-US" sz="3200" dirty="0" smtClean="0">
                <a:solidFill>
                  <a:srgbClr val="FF0000"/>
                </a:solidFill>
              </a:rPr>
              <a:t>元</a:t>
            </a:r>
            <a:r>
              <a:rPr lang="en-US" altLang="zh-CN" sz="3200" dirty="0" smtClean="0">
                <a:solidFill>
                  <a:srgbClr val="FF0000"/>
                </a:solidFill>
              </a:rPr>
              <a:t>/</a:t>
            </a:r>
            <a:r>
              <a:rPr lang="zh-CN" altLang="en-US" sz="3200" dirty="0" smtClean="0">
                <a:solidFill>
                  <a:srgbClr val="FF0000"/>
                </a:solidFill>
              </a:rPr>
              <a:t>生</a:t>
            </a:r>
            <a:r>
              <a:rPr lang="en-US" altLang="zh-CN" sz="3200" dirty="0" smtClean="0">
                <a:solidFill>
                  <a:srgbClr val="FF0000"/>
                </a:solidFill>
              </a:rPr>
              <a:t>/</a:t>
            </a:r>
            <a:r>
              <a:rPr lang="zh-CN" altLang="en-US" sz="3200" dirty="0" smtClean="0">
                <a:solidFill>
                  <a:srgbClr val="FF0000"/>
                </a:solidFill>
              </a:rPr>
              <a:t>年（学费</a:t>
            </a:r>
            <a:r>
              <a:rPr lang="en-US" altLang="zh-CN" sz="3200" dirty="0" smtClean="0">
                <a:solidFill>
                  <a:srgbClr val="FF0000"/>
                </a:solidFill>
              </a:rPr>
              <a:t>1080</a:t>
            </a:r>
            <a:r>
              <a:rPr lang="zh-CN" altLang="en-US" sz="3200" dirty="0" smtClean="0">
                <a:solidFill>
                  <a:srgbClr val="FF0000"/>
                </a:solidFill>
              </a:rPr>
              <a:t>元，杂费</a:t>
            </a:r>
            <a:r>
              <a:rPr lang="en-US" altLang="zh-CN" sz="3200" dirty="0" smtClean="0">
                <a:solidFill>
                  <a:srgbClr val="FF0000"/>
                </a:solidFill>
              </a:rPr>
              <a:t>720</a:t>
            </a:r>
            <a:r>
              <a:rPr lang="zh-CN" altLang="en-US" sz="3200" dirty="0" smtClean="0">
                <a:solidFill>
                  <a:srgbClr val="FF0000"/>
                </a:solidFill>
              </a:rPr>
              <a:t>元）</a:t>
            </a:r>
            <a:r>
              <a:rPr lang="zh-CN" altLang="en-US" sz="3200" dirty="0" smtClean="0"/>
              <a:t>；</a:t>
            </a:r>
            <a:endParaRPr lang="en-US" altLang="zh-CN" sz="3200" dirty="0" smtClean="0"/>
          </a:p>
          <a:p>
            <a:r>
              <a:rPr lang="en-US" altLang="zh-CN" sz="3200" dirty="0" smtClean="0"/>
              <a:t>2.</a:t>
            </a:r>
            <a:r>
              <a:rPr lang="zh-CN" altLang="en-US" sz="3200" dirty="0" smtClean="0"/>
              <a:t>自治区非示范性高中：</a:t>
            </a:r>
            <a:endParaRPr lang="en-US" altLang="zh-CN" sz="3200" dirty="0" smtClean="0"/>
          </a:p>
          <a:p>
            <a:r>
              <a:rPr lang="zh-CN" altLang="en-US" sz="3200" dirty="0" smtClean="0"/>
              <a:t>（</a:t>
            </a:r>
            <a:r>
              <a:rPr lang="en-US" altLang="zh-CN" sz="3200" dirty="0" smtClean="0"/>
              <a:t>1</a:t>
            </a:r>
            <a:r>
              <a:rPr lang="zh-CN" altLang="en-US" sz="3200" dirty="0" smtClean="0"/>
              <a:t>）城市学校</a:t>
            </a:r>
            <a:r>
              <a:rPr lang="en-US" altLang="zh-CN" sz="3200" dirty="0" smtClean="0"/>
              <a:t>1600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年（学费</a:t>
            </a:r>
            <a:r>
              <a:rPr lang="en-US" altLang="zh-CN" sz="3200" dirty="0" smtClean="0"/>
              <a:t>790</a:t>
            </a:r>
            <a:r>
              <a:rPr lang="zh-CN" altLang="en-US" sz="3200" dirty="0" smtClean="0"/>
              <a:t>元，杂费</a:t>
            </a:r>
            <a:r>
              <a:rPr lang="en-US" altLang="zh-CN" sz="3200" dirty="0" smtClean="0"/>
              <a:t>810</a:t>
            </a:r>
            <a:r>
              <a:rPr lang="zh-CN" altLang="en-US" sz="3200" dirty="0" smtClean="0"/>
              <a:t>元）；</a:t>
            </a:r>
            <a:endParaRPr lang="en-US" altLang="zh-CN" sz="3200" dirty="0" smtClean="0"/>
          </a:p>
          <a:p>
            <a:r>
              <a:rPr lang="zh-CN" altLang="en-US" sz="3200" dirty="0" smtClean="0"/>
              <a:t>（</a:t>
            </a:r>
            <a:r>
              <a:rPr lang="en-US" altLang="zh-CN" sz="3200" dirty="0" smtClean="0"/>
              <a:t>2</a:t>
            </a:r>
            <a:r>
              <a:rPr lang="zh-CN" altLang="en-US" sz="3200" dirty="0" smtClean="0"/>
              <a:t>）</a:t>
            </a:r>
            <a:r>
              <a:rPr lang="zh-CN" altLang="en-US" sz="3200" dirty="0" smtClean="0">
                <a:solidFill>
                  <a:srgbClr val="FF0000"/>
                </a:solidFill>
              </a:rPr>
              <a:t>农村学校</a:t>
            </a:r>
            <a:r>
              <a:rPr lang="en-US" altLang="zh-CN" sz="3200" dirty="0" smtClean="0">
                <a:solidFill>
                  <a:srgbClr val="FF0000"/>
                </a:solidFill>
              </a:rPr>
              <a:t>1400</a:t>
            </a:r>
            <a:r>
              <a:rPr lang="zh-CN" altLang="en-US" sz="3200" dirty="0" smtClean="0">
                <a:solidFill>
                  <a:srgbClr val="FF0000"/>
                </a:solidFill>
              </a:rPr>
              <a:t>元</a:t>
            </a:r>
            <a:r>
              <a:rPr lang="en-US" altLang="zh-CN" sz="3200" dirty="0" smtClean="0">
                <a:solidFill>
                  <a:srgbClr val="FF0000"/>
                </a:solidFill>
              </a:rPr>
              <a:t>/</a:t>
            </a:r>
            <a:r>
              <a:rPr lang="zh-CN" altLang="en-US" sz="3200" dirty="0" smtClean="0">
                <a:solidFill>
                  <a:srgbClr val="FF0000"/>
                </a:solidFill>
              </a:rPr>
              <a:t>生</a:t>
            </a:r>
            <a:r>
              <a:rPr lang="en-US" altLang="zh-CN" sz="3200" dirty="0" smtClean="0">
                <a:solidFill>
                  <a:srgbClr val="FF0000"/>
                </a:solidFill>
              </a:rPr>
              <a:t>/</a:t>
            </a:r>
            <a:r>
              <a:rPr lang="zh-CN" altLang="en-US" sz="3200" dirty="0" smtClean="0">
                <a:solidFill>
                  <a:srgbClr val="FF0000"/>
                </a:solidFill>
              </a:rPr>
              <a:t>年（学费</a:t>
            </a:r>
            <a:r>
              <a:rPr lang="en-US" altLang="zh-CN" sz="3200" dirty="0" smtClean="0">
                <a:solidFill>
                  <a:srgbClr val="FF0000"/>
                </a:solidFill>
              </a:rPr>
              <a:t>720</a:t>
            </a:r>
            <a:r>
              <a:rPr lang="zh-CN" altLang="en-US" sz="3200" dirty="0" smtClean="0">
                <a:solidFill>
                  <a:srgbClr val="FF0000"/>
                </a:solidFill>
              </a:rPr>
              <a:t>元，杂费</a:t>
            </a:r>
            <a:r>
              <a:rPr lang="en-US" altLang="zh-CN" sz="3200" dirty="0" smtClean="0">
                <a:solidFill>
                  <a:srgbClr val="FF0000"/>
                </a:solidFill>
              </a:rPr>
              <a:t>680</a:t>
            </a:r>
            <a:r>
              <a:rPr lang="zh-CN" altLang="en-US" sz="3200" dirty="0" smtClean="0">
                <a:solidFill>
                  <a:srgbClr val="FF0000"/>
                </a:solidFill>
              </a:rPr>
              <a:t>元）</a:t>
            </a:r>
            <a:r>
              <a:rPr lang="zh-CN" altLang="en-US" sz="3200" dirty="0" smtClean="0"/>
              <a:t>。</a:t>
            </a:r>
            <a:r>
              <a:rPr lang="en-US" altLang="zh-CN" sz="3200" dirty="0" smtClean="0"/>
              <a:t>                    </a:t>
            </a:r>
            <a:endParaRPr lang="en-US" altLang="zh-CN" sz="32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              普通高中免学杂费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095340" y="1000108"/>
            <a:ext cx="10429948" cy="4585871"/>
          </a:xfrm>
          <a:prstGeom prst="rect">
            <a:avLst/>
          </a:prstGeom>
        </p:spPr>
        <p:txBody>
          <a:bodyPr wrap="square">
            <a:spAutoFit/>
          </a:bodyPr>
          <a:lstStyle/>
          <a:p>
            <a:r>
              <a:rPr lang="zh-CN" altLang="en-US" sz="3600" dirty="0" smtClean="0"/>
              <a:t>（二）差异化资助：</a:t>
            </a:r>
            <a:endParaRPr lang="en-US" altLang="zh-CN" sz="3600" dirty="0" smtClean="0"/>
          </a:p>
          <a:p>
            <a:endParaRPr lang="en-US" altLang="zh-CN" sz="4400" dirty="0" smtClean="0"/>
          </a:p>
          <a:p>
            <a:r>
              <a:rPr lang="en-US" altLang="zh-CN" sz="4400" dirty="0" smtClean="0"/>
              <a:t>1.</a:t>
            </a:r>
            <a:r>
              <a:rPr lang="zh-CN" altLang="en-US" sz="4400" dirty="0" smtClean="0"/>
              <a:t>入学时已超出</a:t>
            </a:r>
            <a:r>
              <a:rPr lang="en-US" altLang="zh-CN" sz="4400" dirty="0" smtClean="0"/>
              <a:t>2</a:t>
            </a:r>
            <a:r>
              <a:rPr lang="zh-CN" altLang="en-US" sz="4400" dirty="0" smtClean="0"/>
              <a:t>年继续扶持期</a:t>
            </a:r>
            <a:r>
              <a:rPr lang="en-US" altLang="zh-CN" sz="4400" dirty="0" smtClean="0"/>
              <a:t>2014</a:t>
            </a:r>
            <a:r>
              <a:rPr lang="zh-CN" altLang="en-US" sz="4400" dirty="0" smtClean="0"/>
              <a:t>年、</a:t>
            </a:r>
            <a:r>
              <a:rPr lang="en-US" altLang="zh-CN" sz="4400" dirty="0" smtClean="0"/>
              <a:t>2015</a:t>
            </a:r>
            <a:r>
              <a:rPr lang="zh-CN" altLang="en-US" sz="4400" dirty="0" smtClean="0"/>
              <a:t>年贫困退出户学生。</a:t>
            </a:r>
          </a:p>
          <a:p>
            <a:r>
              <a:rPr lang="zh-CN" altLang="en-US" sz="4400" dirty="0" smtClean="0"/>
              <a:t>   </a:t>
            </a:r>
            <a:endParaRPr lang="en-US" altLang="zh-CN" sz="4400" dirty="0" smtClean="0"/>
          </a:p>
          <a:p>
            <a:r>
              <a:rPr lang="zh-CN" altLang="en-US" sz="4400" dirty="0" smtClean="0"/>
              <a:t>减免标准：学费、杂费均按</a:t>
            </a:r>
            <a:r>
              <a:rPr lang="en-US" altLang="zh-CN" sz="4400" dirty="0" smtClean="0"/>
              <a:t>50%</a:t>
            </a:r>
            <a:r>
              <a:rPr lang="zh-CN" altLang="en-US" sz="4400" dirty="0" smtClean="0"/>
              <a:t>减免；</a:t>
            </a:r>
            <a:endParaRPr lang="en-US" altLang="zh-CN" sz="4400" dirty="0" smtClean="0"/>
          </a:p>
          <a:p>
            <a:endParaRPr lang="en-US" altLang="zh-CN" sz="3600"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              普通高中免学杂费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095340" y="1571612"/>
            <a:ext cx="10429948" cy="2554545"/>
          </a:xfrm>
          <a:prstGeom prst="rect">
            <a:avLst/>
          </a:prstGeom>
        </p:spPr>
        <p:txBody>
          <a:bodyPr wrap="square">
            <a:spAutoFit/>
          </a:bodyPr>
          <a:lstStyle/>
          <a:p>
            <a:r>
              <a:rPr lang="en-US" altLang="zh-CN" sz="4000" dirty="0" smtClean="0"/>
              <a:t>2.</a:t>
            </a:r>
            <a:r>
              <a:rPr lang="zh-CN" altLang="en-US" sz="4000" dirty="0" smtClean="0"/>
              <a:t>库区移民和退出户（双重身份）学生。</a:t>
            </a:r>
            <a:endParaRPr lang="en-US" altLang="zh-CN" sz="4000" dirty="0" smtClean="0"/>
          </a:p>
          <a:p>
            <a:endParaRPr lang="en-US" altLang="zh-CN" sz="4000" dirty="0" smtClean="0"/>
          </a:p>
          <a:p>
            <a:r>
              <a:rPr lang="zh-CN" altLang="en-US" sz="4000" dirty="0" smtClean="0"/>
              <a:t>学费按库区免学费标准免除，杂费按相应学校标准均减免</a:t>
            </a:r>
            <a:r>
              <a:rPr lang="en-US" altLang="zh-CN" sz="4000" dirty="0" smtClean="0"/>
              <a:t>50%</a:t>
            </a:r>
            <a:r>
              <a:rPr lang="zh-CN" altLang="en-US" sz="4000" dirty="0" smtClean="0"/>
              <a:t>。</a:t>
            </a:r>
            <a:endParaRPr lang="en-US" altLang="zh-CN" sz="40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spc="-5" dirty="0" smtClean="0">
                <a:latin typeface="华文琥珀" panose="02010800040101010101" pitchFamily="2" charset="-122"/>
                <a:ea typeface="华文琥珀" panose="02010800040101010101" pitchFamily="2" charset="-122"/>
              </a:rPr>
              <a:t>            普通高中免学杂费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项目四</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000108"/>
            <a:ext cx="9715568" cy="4524315"/>
          </a:xfrm>
          <a:prstGeom prst="rect">
            <a:avLst/>
          </a:prstGeom>
        </p:spPr>
        <p:txBody>
          <a:bodyPr wrap="square">
            <a:spAutoFit/>
          </a:bodyPr>
          <a:lstStyle/>
          <a:p>
            <a:r>
              <a:rPr lang="en-US" sz="3600" dirty="0" smtClean="0"/>
              <a:t>       </a:t>
            </a:r>
            <a:r>
              <a:rPr lang="zh-CN" altLang="en-US" sz="3600" dirty="0" smtClean="0"/>
              <a:t>三、</a:t>
            </a:r>
            <a:r>
              <a:rPr sz="3600" dirty="0" smtClean="0"/>
              <a:t>申请审核流程</a:t>
            </a:r>
            <a:endParaRPr lang="en-US" sz="3600" dirty="0" smtClean="0"/>
          </a:p>
          <a:p>
            <a:endParaRPr sz="3600" dirty="0" smtClean="0"/>
          </a:p>
          <a:p>
            <a:r>
              <a:rPr sz="3600" dirty="0" smtClean="0"/>
              <a:t>    </a:t>
            </a:r>
            <a:r>
              <a:rPr lang="zh-CN" altLang="en-US" sz="3600" dirty="0" smtClean="0"/>
              <a:t>（一）</a:t>
            </a:r>
            <a:r>
              <a:rPr sz="3600" dirty="0" smtClean="0"/>
              <a:t>秋学期开学，学生向就读学校提交书面申请（每年9月30日前完成）。提交《申请表》、《居民户口簿》。</a:t>
            </a:r>
          </a:p>
          <a:p>
            <a:r>
              <a:rPr lang="zh-CN" altLang="en-US" sz="3600" dirty="0" smtClean="0"/>
              <a:t>     （二）</a:t>
            </a:r>
            <a:r>
              <a:rPr sz="3600" dirty="0" smtClean="0"/>
              <a:t>学校</a:t>
            </a:r>
            <a:r>
              <a:rPr lang="zh-CN" altLang="en-US" sz="3600" dirty="0" smtClean="0"/>
              <a:t>审核、</a:t>
            </a:r>
            <a:r>
              <a:rPr sz="3600" dirty="0" smtClean="0"/>
              <a:t>公示、上报</a:t>
            </a:r>
            <a:r>
              <a:rPr lang="zh-CN" altLang="en-US" sz="3600" dirty="0" smtClean="0"/>
              <a:t>。</a:t>
            </a:r>
            <a:endParaRPr sz="3600" dirty="0" smtClean="0"/>
          </a:p>
          <a:p>
            <a:r>
              <a:rPr sz="3600" dirty="0" smtClean="0"/>
              <a:t>     </a:t>
            </a:r>
            <a:r>
              <a:rPr lang="zh-CN" altLang="en-US" sz="3600" dirty="0" smtClean="0"/>
              <a:t>（三）</a:t>
            </a:r>
            <a:r>
              <a:rPr sz="3600" dirty="0" smtClean="0"/>
              <a:t>资助</a:t>
            </a:r>
            <a:r>
              <a:rPr lang="zh-CN" altLang="en-US" sz="3600" dirty="0" smtClean="0"/>
              <a:t>部门</a:t>
            </a:r>
            <a:r>
              <a:rPr sz="3600" dirty="0" smtClean="0"/>
              <a:t>审核后</a:t>
            </a:r>
            <a:r>
              <a:rPr lang="zh-CN" altLang="en-US" sz="3600" dirty="0" smtClean="0"/>
              <a:t>下拨</a:t>
            </a:r>
            <a:r>
              <a:rPr sz="3600" dirty="0" smtClean="0"/>
              <a:t>资金到学校。（每年10月31日前完成）。</a:t>
            </a:r>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spc="-5" dirty="0" smtClean="0">
                <a:latin typeface="华文琥珀" panose="02010800040101010101" pitchFamily="2" charset="-122"/>
                <a:ea typeface="华文琥珀" panose="02010800040101010101" pitchFamily="2" charset="-122"/>
              </a:rPr>
              <a:t>普通高中国家助学金</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381092" y="1285860"/>
            <a:ext cx="9787006" cy="4585871"/>
          </a:xfrm>
          <a:prstGeom prst="rect">
            <a:avLst/>
          </a:prstGeom>
        </p:spPr>
        <p:txBody>
          <a:bodyPr wrap="square">
            <a:spAutoFit/>
          </a:bodyPr>
          <a:lstStyle/>
          <a:p>
            <a:r>
              <a:rPr lang="zh-CN" altLang="en-US" sz="3600" b="1" dirty="0" smtClean="0"/>
              <a:t>         一、</a:t>
            </a:r>
            <a:r>
              <a:rPr sz="3600" b="1" dirty="0" smtClean="0"/>
              <a:t>资助对象</a:t>
            </a:r>
          </a:p>
          <a:p>
            <a:r>
              <a:rPr lang="zh-CN" altLang="en-US" sz="3200" dirty="0" smtClean="0"/>
              <a:t>　　具有正式注册学籍的普通高中在校生中的</a:t>
            </a:r>
            <a:r>
              <a:rPr lang="en-US" sz="3200" dirty="0" smtClean="0"/>
              <a:t>1-3</a:t>
            </a:r>
            <a:r>
              <a:rPr lang="zh-CN" altLang="en-US" sz="3200" dirty="0" smtClean="0"/>
              <a:t>年级家庭经济困难学生。其中，脱贫家庭（原建档立卡贫困户）学生、城乡低保家庭学生、城乡特困救助供养学生、家庭经济困难残疾学生、孤儿、建档困难职工家庭学生、支出型困难低收入对象以及在自治区普通高中民族班就读的学生，全部纳入享受国家助学金范围。</a:t>
            </a:r>
            <a:endParaRPr lang="en-US" altLang="zh-CN" sz="3200" dirty="0" smtClean="0"/>
          </a:p>
          <a:p>
            <a:r>
              <a:rPr lang="zh-CN" altLang="en-US" sz="3200" b="1" dirty="0" smtClean="0"/>
              <a:t>           </a:t>
            </a:r>
            <a:endParaRPr lang="zh-CN" altLang="en-US" sz="3200" dirty="0" smtClean="0"/>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spc="-5" dirty="0" smtClean="0">
                <a:latin typeface="华文琥珀" panose="02010800040101010101" pitchFamily="2" charset="-122"/>
                <a:ea typeface="华文琥珀" panose="02010800040101010101" pitchFamily="2" charset="-122"/>
              </a:rPr>
              <a:t>普通高中国家助学金</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381092" y="1285860"/>
            <a:ext cx="9787006" cy="3108543"/>
          </a:xfrm>
          <a:prstGeom prst="rect">
            <a:avLst/>
          </a:prstGeom>
        </p:spPr>
        <p:txBody>
          <a:bodyPr wrap="square">
            <a:spAutoFit/>
          </a:bodyPr>
          <a:lstStyle/>
          <a:p>
            <a:r>
              <a:rPr lang="zh-CN" altLang="en-US" sz="3200" b="1" dirty="0" smtClean="0"/>
              <a:t>二、资助标准</a:t>
            </a:r>
          </a:p>
          <a:p>
            <a:r>
              <a:rPr lang="zh-CN" altLang="en-US" sz="3200" dirty="0" smtClean="0"/>
              <a:t>         一等</a:t>
            </a:r>
            <a:r>
              <a:rPr lang="en-US" altLang="zh-CN" sz="3200" dirty="0" smtClean="0"/>
              <a:t>3500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p>
          <a:p>
            <a:r>
              <a:rPr lang="zh-CN" altLang="en-US" sz="3200" dirty="0" smtClean="0"/>
              <a:t>         二等</a:t>
            </a:r>
            <a:r>
              <a:rPr lang="en-US" altLang="zh-CN" sz="3200" dirty="0" smtClean="0"/>
              <a:t>1000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p>
          <a:p>
            <a:r>
              <a:rPr lang="zh-CN" altLang="en-US" sz="3200" dirty="0" smtClean="0"/>
              <a:t>（建档立卡贫困户等特别困难家庭学生为一等助学金，入学时已超出</a:t>
            </a:r>
            <a:r>
              <a:rPr lang="en-US" altLang="zh-CN" sz="3200" dirty="0" smtClean="0"/>
              <a:t>2</a:t>
            </a:r>
            <a:r>
              <a:rPr lang="zh-CN" altLang="en-US" sz="3200" dirty="0" smtClean="0"/>
              <a:t>年扶持期</a:t>
            </a:r>
            <a:r>
              <a:rPr lang="en-US" altLang="zh-CN" sz="3200" dirty="0" smtClean="0"/>
              <a:t>2014</a:t>
            </a:r>
            <a:r>
              <a:rPr lang="zh-CN" altLang="en-US" sz="3200" dirty="0" smtClean="0"/>
              <a:t>年、</a:t>
            </a:r>
            <a:r>
              <a:rPr lang="en-US" altLang="zh-CN" sz="3200" dirty="0" smtClean="0"/>
              <a:t>2015</a:t>
            </a:r>
            <a:r>
              <a:rPr lang="zh-CN" altLang="en-US" sz="3200" dirty="0" smtClean="0"/>
              <a:t>年贫困退出户学生及一般困难家庭学生为二等。</a:t>
            </a:r>
            <a:r>
              <a:rPr lang="en-US" altLang="zh-CN" sz="3600" b="1" dirty="0" smtClean="0"/>
              <a:t>        </a:t>
            </a:r>
            <a:endParaRPr sz="3200" dirty="0" smtClean="0"/>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spc="-5" dirty="0" smtClean="0">
                <a:latin typeface="华文琥珀" panose="02010800040101010101" pitchFamily="2" charset="-122"/>
                <a:ea typeface="华文琥珀" panose="02010800040101010101" pitchFamily="2" charset="-122"/>
              </a:rPr>
              <a:t>普通高中国家助学金</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项目五</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309654" y="1357298"/>
            <a:ext cx="10287072" cy="2554545"/>
          </a:xfrm>
          <a:prstGeom prst="rect">
            <a:avLst/>
          </a:prstGeom>
        </p:spPr>
        <p:txBody>
          <a:bodyPr wrap="square">
            <a:spAutoFit/>
          </a:bodyPr>
          <a:lstStyle/>
          <a:p>
            <a:r>
              <a:rPr lang="zh-CN" altLang="en-US" sz="3200" b="1" dirty="0" smtClean="0"/>
              <a:t>三、</a:t>
            </a:r>
            <a:r>
              <a:rPr sz="3200" b="1" dirty="0" smtClean="0"/>
              <a:t>办理流程</a:t>
            </a:r>
            <a:endParaRPr lang="en-US" sz="3200" b="1" dirty="0" smtClean="0"/>
          </a:p>
          <a:p>
            <a:r>
              <a:rPr lang="zh-CN" altLang="en-US" sz="3200" dirty="0" smtClean="0"/>
              <a:t>（一）</a:t>
            </a:r>
            <a:r>
              <a:rPr sz="3200" dirty="0" smtClean="0"/>
              <a:t>秋学期开学，学生向学校提出申请。</a:t>
            </a:r>
          </a:p>
          <a:p>
            <a:r>
              <a:rPr lang="zh-CN" altLang="en-US" sz="3200" dirty="0" smtClean="0"/>
              <a:t>（二）</a:t>
            </a:r>
            <a:r>
              <a:rPr sz="3200" dirty="0" smtClean="0"/>
              <a:t>学校组织</a:t>
            </a:r>
            <a:r>
              <a:rPr lang="zh-CN" altLang="en-US" sz="3200" dirty="0" smtClean="0"/>
              <a:t>困难认定、年级、</a:t>
            </a:r>
            <a:r>
              <a:rPr sz="3200" dirty="0" smtClean="0"/>
              <a:t>班级评议。</a:t>
            </a:r>
          </a:p>
          <a:p>
            <a:r>
              <a:rPr lang="zh-CN" altLang="en-US" sz="3200" dirty="0" smtClean="0"/>
              <a:t>（三）</a:t>
            </a:r>
            <a:r>
              <a:rPr sz="3200" dirty="0" smtClean="0"/>
              <a:t>学校进行审核公示并上报。</a:t>
            </a:r>
          </a:p>
          <a:p>
            <a:r>
              <a:rPr lang="zh-CN" altLang="en-US" sz="3200" dirty="0" smtClean="0"/>
              <a:t>（四）</a:t>
            </a:r>
            <a:r>
              <a:rPr sz="3200" dirty="0" smtClean="0"/>
              <a:t>资助部门审核、发放。</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998"/>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dirty="0" smtClean="0">
                <a:latin typeface="华文琥珀" panose="02010800040101010101" pitchFamily="2" charset="-122"/>
                <a:ea typeface="华文琥珀" panose="02010800040101010101" pitchFamily="2" charset="-122"/>
                <a:sym typeface="+mn-ea"/>
              </a:rPr>
              <a:t>   </a:t>
            </a:r>
            <a:r>
              <a:rPr lang="zh-CN" altLang="en-US" sz="3600" dirty="0" smtClean="0">
                <a:latin typeface="华文琥珀" panose="02010800040101010101" pitchFamily="2" charset="-122"/>
                <a:ea typeface="华文琥珀" panose="02010800040101010101" pitchFamily="2" charset="-122"/>
                <a:sym typeface="+mn-ea"/>
              </a:rPr>
              <a:t>普通</a:t>
            </a:r>
            <a:r>
              <a:rPr lang="zh-CN" altLang="en-US" sz="3600" dirty="0">
                <a:latin typeface="华文琥珀" panose="02010800040101010101" pitchFamily="2" charset="-122"/>
                <a:ea typeface="华文琥珀" panose="02010800040101010101" pitchFamily="2" charset="-122"/>
                <a:sym typeface="+mn-ea"/>
              </a:rPr>
              <a:t>高中库区移民</a:t>
            </a:r>
            <a:r>
              <a:rPr lang="zh-CN" altLang="en-US" sz="3600" dirty="0" smtClean="0">
                <a:latin typeface="华文琥珀" panose="02010800040101010101" pitchFamily="2" charset="-122"/>
                <a:ea typeface="华文琥珀" panose="02010800040101010101" pitchFamily="2" charset="-122"/>
                <a:sym typeface="+mn-ea"/>
              </a:rPr>
              <a:t>子女等学生免</a:t>
            </a:r>
            <a:r>
              <a:rPr lang="zh-CN" altLang="en-US" sz="3600" dirty="0">
                <a:latin typeface="华文琥珀" panose="02010800040101010101" pitchFamily="2" charset="-122"/>
                <a:ea typeface="华文琥珀" panose="02010800040101010101" pitchFamily="2" charset="-122"/>
                <a:sym typeface="+mn-ea"/>
              </a:rPr>
              <a:t>学费</a:t>
            </a:r>
            <a:endParaRPr lang="zh-CN" altLang="en-US" sz="3600" spc="-5" dirty="0" smtClean="0">
              <a:latin typeface="华文琥珀" panose="02010800040101010101" pitchFamily="2" charset="-122"/>
              <a:ea typeface="华文琥珀" panose="02010800040101010101" pitchFamily="2" charset="-122"/>
            </a:endParaRP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项目六</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428736"/>
            <a:ext cx="9572692" cy="5632311"/>
          </a:xfrm>
          <a:prstGeom prst="rect">
            <a:avLst/>
          </a:prstGeom>
        </p:spPr>
        <p:txBody>
          <a:bodyPr wrap="square">
            <a:spAutoFit/>
          </a:bodyPr>
          <a:lstStyle/>
          <a:p>
            <a:r>
              <a:rPr lang="en-US" sz="3600" b="1" dirty="0" smtClean="0"/>
              <a:t>        </a:t>
            </a:r>
            <a:r>
              <a:rPr lang="zh-CN" altLang="en-US" sz="3600" b="1" dirty="0" smtClean="0"/>
              <a:t>一、</a:t>
            </a:r>
            <a:r>
              <a:rPr sz="3600" b="1" dirty="0" smtClean="0"/>
              <a:t>资助对象</a:t>
            </a:r>
          </a:p>
          <a:p>
            <a:r>
              <a:rPr lang="zh-CN" altLang="en-US" sz="3600" dirty="0" smtClean="0"/>
              <a:t>　　对全区就读公办普通高中的库区移民子女和在原国家扶贫开发工作重点县就读公办普通高中的学生免除学费。对在公办学校就读符合免学费政策的学生直接免学学费；对在市级教育行政管理部门依法批准的民办普通高中就读的库区移民子女和在原国家扶贫开发工作重点县就读民办普通高中的学生，按照当地免除学费标准给予补助。</a:t>
            </a:r>
            <a:endParaRPr sz="3600" dirty="0" smtClean="0"/>
          </a:p>
          <a:p>
            <a:r>
              <a:rPr sz="3600" dirty="0" smtClean="0"/>
              <a:t>       </a:t>
            </a: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5238744" y="214290"/>
            <a:ext cx="6839591" cy="553998"/>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免除在园幼儿保教费政策</a:t>
            </a:r>
            <a:endParaRPr lang="zh-CN" altLang="en-US" sz="3600" spc="-5" dirty="0" smtClean="0">
              <a:solidFill>
                <a:srgbClr val="FF0000"/>
              </a:solidFill>
              <a:ea typeface="微软雅黑" panose="020B0503020204020204" charset="-122"/>
            </a:endParaRPr>
          </a:p>
        </p:txBody>
      </p:sp>
      <p:sp>
        <p:nvSpPr>
          <p:cNvPr id="11" name="object 11"/>
          <p:cNvSpPr txBox="1">
            <a:spLocks noGrp="1"/>
          </p:cNvSpPr>
          <p:nvPr>
            <p:ph type="title"/>
          </p:nvPr>
        </p:nvSpPr>
        <p:spPr>
          <a:xfrm>
            <a:off x="191134" y="144780"/>
            <a:ext cx="533336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项目一</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2095472" y="1285860"/>
            <a:ext cx="8143932" cy="4031873"/>
          </a:xfrm>
          <a:prstGeom prst="rect">
            <a:avLst/>
          </a:prstGeom>
        </p:spPr>
        <p:txBody>
          <a:bodyPr wrap="square">
            <a:spAutoFit/>
          </a:bodyPr>
          <a:lstStyle/>
          <a:p>
            <a:r>
              <a:rPr lang="zh-CN" altLang="en-US" sz="3600" b="1" dirty="0" smtClean="0"/>
              <a:t>一、对象和标准</a:t>
            </a:r>
            <a:endParaRPr lang="en-US" altLang="zh-CN" sz="3600" b="1" dirty="0" smtClean="0"/>
          </a:p>
          <a:p>
            <a:r>
              <a:rPr lang="en-US" altLang="zh-CN" sz="3600" b="1" dirty="0" smtClean="0"/>
              <a:t>      </a:t>
            </a:r>
            <a:r>
              <a:rPr lang="zh-CN" altLang="en-US" sz="3200" dirty="0" smtClean="0"/>
              <a:t>经</a:t>
            </a:r>
            <a:r>
              <a:rPr lang="zh-CN" altLang="en-US" sz="3200" dirty="0" smtClean="0">
                <a:solidFill>
                  <a:srgbClr val="FF0000"/>
                </a:solidFill>
              </a:rPr>
              <a:t>教育主管部门批准设立</a:t>
            </a:r>
            <a:r>
              <a:rPr lang="zh-CN" altLang="en-US" sz="3200" dirty="0" smtClean="0"/>
              <a:t>的所有公、民办幼儿园（含看护点）就读的，具有</a:t>
            </a:r>
            <a:r>
              <a:rPr lang="zh-CN" altLang="en-US" sz="3200" b="1" dirty="0" smtClean="0"/>
              <a:t>正式学籍</a:t>
            </a:r>
            <a:r>
              <a:rPr lang="zh-CN" altLang="en-US" sz="3200" dirty="0" smtClean="0"/>
              <a:t>的以下在园幼儿</a:t>
            </a:r>
            <a:r>
              <a:rPr lang="zh-CN" altLang="en-US" sz="3200" dirty="0" smtClean="0"/>
              <a:t>：</a:t>
            </a:r>
            <a:r>
              <a:rPr lang="zh-CN" altLang="en-US" sz="2800" dirty="0" smtClean="0"/>
              <a:t>脱贫</a:t>
            </a:r>
            <a:r>
              <a:rPr lang="zh-CN" altLang="en-US" sz="2800" dirty="0" smtClean="0"/>
              <a:t>家庭儿童（原建档立卡贫困户，含</a:t>
            </a:r>
            <a:r>
              <a:rPr lang="en-US" sz="2800" dirty="0" smtClean="0"/>
              <a:t>2014</a:t>
            </a:r>
            <a:r>
              <a:rPr lang="zh-CN" altLang="en-US" sz="2800" dirty="0" smtClean="0"/>
              <a:t>、</a:t>
            </a:r>
            <a:r>
              <a:rPr lang="en-US" sz="2800" dirty="0" smtClean="0"/>
              <a:t>2015</a:t>
            </a:r>
            <a:r>
              <a:rPr lang="zh-CN" altLang="en-US" sz="2800" dirty="0" smtClean="0"/>
              <a:t>年退出户）、低保家庭儿童、特困救助供养儿童、孤儿（含事实无人抚养儿童）、残疾儿童、公办幼儿园就读的烈士子女。</a:t>
            </a:r>
            <a:endParaRPr lang="en-US" altLang="zh-CN" sz="2800" dirty="0" smtClean="0"/>
          </a:p>
          <a:p>
            <a:endParaRPr lang="zh-CN" altLang="en-US" sz="3600" dirty="0" smtClean="0"/>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998"/>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dirty="0" smtClean="0">
                <a:latin typeface="华文琥珀" panose="02010800040101010101" pitchFamily="2" charset="-122"/>
                <a:ea typeface="华文琥珀" panose="02010800040101010101" pitchFamily="2" charset="-122"/>
                <a:sym typeface="+mn-ea"/>
              </a:rPr>
              <a:t>   </a:t>
            </a:r>
            <a:r>
              <a:rPr lang="zh-CN" altLang="en-US" sz="3600" dirty="0" smtClean="0">
                <a:latin typeface="华文琥珀" panose="02010800040101010101" pitchFamily="2" charset="-122"/>
                <a:ea typeface="华文琥珀" panose="02010800040101010101" pitchFamily="2" charset="-122"/>
                <a:sym typeface="+mn-ea"/>
              </a:rPr>
              <a:t>普通</a:t>
            </a:r>
            <a:r>
              <a:rPr lang="zh-CN" altLang="en-US" sz="3600" dirty="0">
                <a:latin typeface="华文琥珀" panose="02010800040101010101" pitchFamily="2" charset="-122"/>
                <a:ea typeface="华文琥珀" panose="02010800040101010101" pitchFamily="2" charset="-122"/>
                <a:sym typeface="+mn-ea"/>
              </a:rPr>
              <a:t>高中库区移民</a:t>
            </a:r>
            <a:r>
              <a:rPr lang="zh-CN" altLang="en-US" sz="3600" dirty="0" smtClean="0">
                <a:latin typeface="华文琥珀" panose="02010800040101010101" pitchFamily="2" charset="-122"/>
                <a:ea typeface="华文琥珀" panose="02010800040101010101" pitchFamily="2" charset="-122"/>
                <a:sym typeface="+mn-ea"/>
              </a:rPr>
              <a:t>子女等学生免</a:t>
            </a:r>
            <a:r>
              <a:rPr lang="zh-CN" altLang="en-US" sz="3600" dirty="0">
                <a:latin typeface="华文琥珀" panose="02010800040101010101" pitchFamily="2" charset="-122"/>
                <a:ea typeface="华文琥珀" panose="02010800040101010101" pitchFamily="2" charset="-122"/>
                <a:sym typeface="+mn-ea"/>
              </a:rPr>
              <a:t>学费</a:t>
            </a:r>
            <a:endParaRPr lang="zh-CN" altLang="en-US" sz="3600" spc="-5" dirty="0" smtClean="0">
              <a:latin typeface="华文琥珀" panose="02010800040101010101" pitchFamily="2" charset="-122"/>
              <a:ea typeface="华文琥珀" panose="02010800040101010101" pitchFamily="2" charset="-122"/>
            </a:endParaRP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项目六</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428736"/>
            <a:ext cx="9572692" cy="3970318"/>
          </a:xfrm>
          <a:prstGeom prst="rect">
            <a:avLst/>
          </a:prstGeom>
        </p:spPr>
        <p:txBody>
          <a:bodyPr wrap="square">
            <a:spAutoFit/>
          </a:bodyPr>
          <a:lstStyle/>
          <a:p>
            <a:r>
              <a:rPr sz="3600" dirty="0" smtClean="0"/>
              <a:t>       </a:t>
            </a:r>
            <a:endParaRPr lang="en-US" sz="3600" dirty="0" smtClean="0"/>
          </a:p>
          <a:p>
            <a:r>
              <a:rPr lang="en-US" sz="3600" dirty="0" smtClean="0"/>
              <a:t>        </a:t>
            </a:r>
            <a:r>
              <a:rPr sz="3600" dirty="0" smtClean="0"/>
              <a:t> </a:t>
            </a:r>
            <a:r>
              <a:rPr lang="zh-CN" altLang="en-US" sz="3600" b="1" dirty="0" smtClean="0"/>
              <a:t>二、</a:t>
            </a:r>
            <a:r>
              <a:rPr sz="3600" b="1" dirty="0" smtClean="0"/>
              <a:t>资助标准</a:t>
            </a:r>
            <a:endParaRPr lang="zh-CN" sz="3600" b="1" dirty="0" smtClean="0"/>
          </a:p>
          <a:p>
            <a:r>
              <a:rPr lang="zh-CN" altLang="en-US" sz="3600" dirty="0" smtClean="0"/>
              <a:t>        自治区示范性高中</a:t>
            </a:r>
            <a:r>
              <a:rPr lang="en-US" altLang="zh-CN" sz="3600" dirty="0" smtClean="0"/>
              <a:t>590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学期，自治区非示范性高中</a:t>
            </a:r>
            <a:r>
              <a:rPr lang="en-US" altLang="zh-CN" sz="3600" dirty="0" smtClean="0"/>
              <a:t>395</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学期。</a:t>
            </a:r>
            <a:endParaRPr lang="en-US" sz="3600" dirty="0" smtClean="0"/>
          </a:p>
          <a:p>
            <a:r>
              <a:rPr lang="en-US" sz="3600" dirty="0" smtClean="0"/>
              <a:t>            </a:t>
            </a:r>
          </a:p>
          <a:p>
            <a:r>
              <a:rPr lang="en-US" altLang="zh-CN" sz="3600" dirty="0" smtClean="0"/>
              <a:t>       </a:t>
            </a:r>
            <a:r>
              <a:rPr lang="zh-CN" altLang="en-US" sz="3600" dirty="0" smtClean="0"/>
              <a:t>（本项目按学期申请、免除）</a:t>
            </a:r>
            <a:endParaRPr sz="3600" dirty="0" smtClean="0"/>
          </a:p>
          <a:p>
            <a:r>
              <a:rPr sz="3600" dirty="0" smtClean="0"/>
              <a:t>        </a:t>
            </a:r>
          </a:p>
        </p:txBody>
      </p:sp>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dirty="0" smtClean="0">
                <a:latin typeface="华文琥珀" panose="02010800040101010101" pitchFamily="2" charset="-122"/>
                <a:ea typeface="华文琥珀" panose="02010800040101010101" pitchFamily="2" charset="-122"/>
                <a:sym typeface="+mn-ea"/>
              </a:rPr>
              <a:t>普通高中库区移民子女等学生免学费</a:t>
            </a:r>
            <a:endParaRPr lang="zh-CN" altLang="en-US" sz="3600" spc="-5" dirty="0" smtClean="0">
              <a:latin typeface="华文琥珀" panose="02010800040101010101" pitchFamily="2" charset="-122"/>
              <a:ea typeface="华文琥珀" panose="02010800040101010101" pitchFamily="2" charset="-122"/>
            </a:endParaRP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项目六</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881026" y="1142984"/>
            <a:ext cx="11144328" cy="3970318"/>
          </a:xfrm>
          <a:prstGeom prst="rect">
            <a:avLst/>
          </a:prstGeom>
        </p:spPr>
        <p:txBody>
          <a:bodyPr wrap="square">
            <a:spAutoFit/>
          </a:bodyPr>
          <a:lstStyle/>
          <a:p>
            <a:pPr indent="457200" fontAlgn="auto"/>
            <a:r>
              <a:rPr lang="en-US" sz="3600" b="1" dirty="0" smtClean="0"/>
              <a:t>   </a:t>
            </a:r>
            <a:r>
              <a:rPr lang="zh-CN" altLang="en-US" sz="3600" b="1" dirty="0" smtClean="0"/>
              <a:t>三、</a:t>
            </a:r>
            <a:r>
              <a:rPr sz="3600" b="1" dirty="0" smtClean="0"/>
              <a:t>办理流程</a:t>
            </a:r>
            <a:endParaRPr lang="en-US" sz="3600" b="1" dirty="0" smtClean="0"/>
          </a:p>
          <a:p>
            <a:pPr indent="457200" fontAlgn="auto"/>
            <a:endParaRPr sz="3600" b="1" dirty="0" smtClean="0"/>
          </a:p>
          <a:p>
            <a:pPr indent="457200" fontAlgn="auto"/>
            <a:r>
              <a:rPr sz="3600" dirty="0" smtClean="0"/>
              <a:t>   </a:t>
            </a:r>
            <a:r>
              <a:rPr lang="zh-CN" altLang="en-US" sz="3600" dirty="0" smtClean="0"/>
              <a:t>（一）</a:t>
            </a:r>
            <a:r>
              <a:rPr sz="3600" dirty="0" smtClean="0"/>
              <a:t>学生到其户籍所在地的县级水库移民工作管理部门进行身份认定。</a:t>
            </a:r>
          </a:p>
          <a:p>
            <a:pPr indent="457200" fontAlgn="auto"/>
            <a:r>
              <a:rPr sz="3600" dirty="0" smtClean="0"/>
              <a:t>   </a:t>
            </a:r>
            <a:r>
              <a:rPr lang="zh-CN" altLang="en-US" sz="3600" dirty="0" smtClean="0"/>
              <a:t>（二）每学期开学</a:t>
            </a:r>
            <a:r>
              <a:rPr sz="3600" dirty="0" smtClean="0"/>
              <a:t>学生向学校提出申请。</a:t>
            </a:r>
          </a:p>
          <a:p>
            <a:pPr indent="457200" fontAlgn="auto"/>
            <a:r>
              <a:rPr sz="3600" dirty="0" smtClean="0"/>
              <a:t>  </a:t>
            </a:r>
            <a:r>
              <a:rPr lang="en-US" sz="3600" dirty="0" smtClean="0"/>
              <a:t> </a:t>
            </a:r>
            <a:r>
              <a:rPr lang="zh-CN" altLang="en-US" sz="3600" dirty="0" smtClean="0"/>
              <a:t>（三）</a:t>
            </a:r>
            <a:r>
              <a:rPr sz="3600" dirty="0" smtClean="0"/>
              <a:t>学校审核公示。</a:t>
            </a:r>
          </a:p>
          <a:p>
            <a:pPr indent="457200" fontAlgn="auto"/>
            <a:r>
              <a:rPr sz="3600" dirty="0" smtClean="0"/>
              <a:t>   </a:t>
            </a:r>
            <a:r>
              <a:rPr lang="zh-CN" altLang="en-US" sz="3600" dirty="0" smtClean="0"/>
              <a:t>（四）城</a:t>
            </a:r>
            <a:r>
              <a:rPr sz="3600" dirty="0" smtClean="0"/>
              <a:t>区资助办审核后下达免学费资金到学校。</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9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家庭经济困难大学新生入学资助</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项目七</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2095472" y="1528428"/>
            <a:ext cx="8929750" cy="4647426"/>
          </a:xfrm>
          <a:prstGeom prst="rect">
            <a:avLst/>
          </a:prstGeom>
        </p:spPr>
        <p:txBody>
          <a:bodyPr wrap="square">
            <a:spAutoFit/>
          </a:bodyPr>
          <a:lstStyle/>
          <a:p>
            <a:r>
              <a:rPr lang="en-US" sz="4000" b="1" dirty="0" smtClean="0"/>
              <a:t>       </a:t>
            </a:r>
            <a:r>
              <a:rPr lang="zh-CN" altLang="en-US" sz="4000" b="1" dirty="0" smtClean="0"/>
              <a:t>一、</a:t>
            </a:r>
            <a:r>
              <a:rPr sz="4000" b="1" dirty="0" smtClean="0"/>
              <a:t>资助对象</a:t>
            </a:r>
          </a:p>
          <a:p>
            <a:r>
              <a:rPr lang="zh-CN" altLang="en-US" sz="3200" dirty="0" smtClean="0"/>
              <a:t>　　通过参加普通高考、本科对口中职自主招生和高职对口中职自主招生方式进入全日制普通高等院校（含高职）就读的家庭经济困难中职学生，包括脱贫家庭（原建档立卡贫困户）学生、当年度被认定的城乡低保家庭学生、城乡特困救助供养学生、家庭经济困难残疾学生和残疾人子女、孤儿、建档困难职工家庭学生、支出型困难低收入对象以及因突发事件导致家庭经济困难的学生。</a:t>
            </a:r>
            <a:endParaRPr sz="3200" dirty="0" smtClean="0"/>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9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家庭经济困难大学新生入学资助</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项目七</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81158" y="1142984"/>
            <a:ext cx="9102266" cy="2554545"/>
          </a:xfrm>
          <a:prstGeom prst="rect">
            <a:avLst/>
          </a:prstGeom>
        </p:spPr>
        <p:txBody>
          <a:bodyPr wrap="square">
            <a:spAutoFit/>
          </a:bodyPr>
          <a:lstStyle/>
          <a:p>
            <a:pPr indent="457200" fontAlgn="auto"/>
            <a:r>
              <a:rPr lang="zh-CN" altLang="en-US" sz="4000" b="1" dirty="0" smtClean="0"/>
              <a:t>二、</a:t>
            </a:r>
            <a:r>
              <a:rPr sz="4000" b="1" dirty="0" smtClean="0"/>
              <a:t>资助标准</a:t>
            </a:r>
          </a:p>
          <a:p>
            <a:pPr indent="457200" fontAlgn="auto"/>
            <a:r>
              <a:rPr lang="zh-CN" altLang="en-US" sz="4000" dirty="0" smtClean="0"/>
              <a:t>（一）路费：区内</a:t>
            </a:r>
            <a:r>
              <a:rPr lang="en-US" altLang="zh-CN" sz="4000" dirty="0" smtClean="0"/>
              <a:t>500</a:t>
            </a:r>
            <a:r>
              <a:rPr lang="zh-CN" altLang="en-US" sz="4000" dirty="0" smtClean="0"/>
              <a:t>元，区外</a:t>
            </a:r>
            <a:r>
              <a:rPr lang="en-US" altLang="zh-CN" sz="4000" dirty="0" smtClean="0"/>
              <a:t>1000</a:t>
            </a:r>
            <a:r>
              <a:rPr lang="zh-CN" altLang="en-US" sz="4000" dirty="0" smtClean="0"/>
              <a:t>元；    </a:t>
            </a:r>
            <a:endParaRPr lang="en-US" altLang="zh-CN" sz="4000" dirty="0" smtClean="0"/>
          </a:p>
          <a:p>
            <a:pPr indent="457200" fontAlgn="auto"/>
            <a:r>
              <a:rPr lang="zh-CN" altLang="en-US" sz="4000" dirty="0" smtClean="0"/>
              <a:t>（二）区外一本</a:t>
            </a:r>
            <a:r>
              <a:rPr lang="en-US" altLang="zh-CN" sz="4000" dirty="0" smtClean="0"/>
              <a:t>3000</a:t>
            </a:r>
            <a:r>
              <a:rPr lang="zh-CN" altLang="en-US" sz="4000" dirty="0" smtClean="0"/>
              <a:t>元，普通二本及区内一本</a:t>
            </a:r>
            <a:r>
              <a:rPr lang="en-US" altLang="zh-CN" sz="4000" dirty="0" smtClean="0"/>
              <a:t>2000</a:t>
            </a:r>
            <a:r>
              <a:rPr lang="zh-CN" altLang="en-US" sz="4000" dirty="0" smtClean="0"/>
              <a:t>元，高职高专</a:t>
            </a:r>
            <a:r>
              <a:rPr lang="en-US" altLang="zh-CN" sz="4000" dirty="0" smtClean="0"/>
              <a:t>1500</a:t>
            </a:r>
            <a:r>
              <a:rPr lang="zh-CN" altLang="en-US" sz="4000" dirty="0" smtClean="0"/>
              <a:t>元。</a:t>
            </a:r>
            <a:endParaRPr sz="4000" dirty="0" smtClean="0"/>
          </a:p>
        </p:txBody>
      </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9000"/>
            <a:lum/>
          </a:blip>
          <a:srcRect/>
          <a:stretch>
            <a:fillRect t="-3000" b="-3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家庭经济困难大学新生入学资助</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a:latin typeface="微软雅黑" panose="020B0503020204020204" charset="-122"/>
                <a:ea typeface="微软雅黑" panose="020B0503020204020204" charset="-122"/>
              </a:rPr>
              <a:t>学生资助政策宣传</a:t>
            </a:r>
            <a:r>
              <a:rPr lang="zh-CN" altLang="en-US" dirty="0" smtClean="0">
                <a:latin typeface="微软雅黑" panose="020B0503020204020204" charset="-122"/>
                <a:ea typeface="微软雅黑" panose="020B0503020204020204" charset="-122"/>
              </a:rPr>
              <a:t>月</a:t>
            </a:r>
            <a:r>
              <a:rPr lang="en-US" altLang="zh-CN" dirty="0" smtClean="0">
                <a:latin typeface="微软雅黑" panose="020B0503020204020204" charset="-122"/>
                <a:ea typeface="微软雅黑" panose="020B0503020204020204" charset="-122"/>
              </a:rPr>
              <a:t/>
            </a:r>
            <a:br>
              <a:rPr lang="en-US" altLang="zh-CN" dirty="0" smtClean="0">
                <a:latin typeface="微软雅黑" panose="020B0503020204020204" charset="-122"/>
                <a:ea typeface="微软雅黑" panose="020B0503020204020204" charset="-122"/>
              </a:rPr>
            </a:br>
            <a:r>
              <a:rPr lang="en-US" altLang="zh-CN" dirty="0" smtClean="0">
                <a:ea typeface="微软雅黑" panose="020B0503020204020204" charset="-122"/>
              </a:rPr>
              <a:t>                    </a:t>
            </a:r>
            <a:r>
              <a:rPr lang="zh-CN" altLang="en-US" dirty="0" smtClean="0">
                <a:ea typeface="微软雅黑" panose="020B0503020204020204" charset="-122"/>
              </a:rPr>
              <a:t>项目七</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81158" y="1047098"/>
            <a:ext cx="9215502" cy="2308324"/>
          </a:xfrm>
          <a:prstGeom prst="rect">
            <a:avLst/>
          </a:prstGeom>
        </p:spPr>
        <p:txBody>
          <a:bodyPr wrap="square">
            <a:spAutoFit/>
          </a:bodyPr>
          <a:lstStyle/>
          <a:p>
            <a:r>
              <a:rPr lang="zh-CN" altLang="en-US" sz="3600" b="1" dirty="0" smtClean="0"/>
              <a:t>三、</a:t>
            </a:r>
            <a:r>
              <a:rPr sz="3600" b="1" dirty="0" smtClean="0"/>
              <a:t>办理程序</a:t>
            </a:r>
            <a:endParaRPr lang="en-US" sz="3600" b="1" dirty="0" smtClean="0"/>
          </a:p>
          <a:p>
            <a:endParaRPr sz="3600" b="1" dirty="0" smtClean="0"/>
          </a:p>
          <a:p>
            <a:r>
              <a:rPr lang="zh-CN" altLang="en-US" sz="3600" dirty="0" smtClean="0"/>
              <a:t>    学生按高中毕业学校要求的申请方式自行在网上申请，区资助部门审核、发放。</a:t>
            </a:r>
            <a:endParaRPr sz="3600" dirty="0" smtClean="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中等职业学校学生免学费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项目八</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23968" y="1000108"/>
            <a:ext cx="9929882" cy="5262979"/>
          </a:xfrm>
          <a:prstGeom prst="rect">
            <a:avLst/>
          </a:prstGeom>
        </p:spPr>
        <p:txBody>
          <a:bodyPr wrap="square">
            <a:spAutoFit/>
          </a:bodyPr>
          <a:lstStyle/>
          <a:p>
            <a:r>
              <a:rPr lang="en-US" sz="3600" b="1" dirty="0" smtClean="0"/>
              <a:t>       </a:t>
            </a:r>
            <a:r>
              <a:rPr lang="zh-CN" altLang="en-US" sz="3600" b="1" dirty="0" smtClean="0"/>
              <a:t>一、</a:t>
            </a:r>
            <a:r>
              <a:rPr sz="3600" b="1" dirty="0" smtClean="0"/>
              <a:t>免学费对象</a:t>
            </a:r>
          </a:p>
          <a:p>
            <a:r>
              <a:rPr sz="3600" dirty="0" smtClean="0"/>
              <a:t>        公办中等职业学校全日制正式学籍一、二、三年级在校学生。</a:t>
            </a:r>
            <a:endParaRPr lang="en-US" sz="3600" dirty="0" smtClean="0"/>
          </a:p>
          <a:p>
            <a:r>
              <a:rPr lang="en-US" sz="3600" dirty="0" smtClean="0"/>
              <a:t>       </a:t>
            </a:r>
            <a:r>
              <a:rPr sz="3200" dirty="0" smtClean="0"/>
              <a:t>对经职业教育行政管理部门依法批准、符合国家标准的民办中等职业学校就读的全日制正式学籍一、二、三年级学生，按照当地同类型同专业公办中等职业学校免除学费标准给予补助。</a:t>
            </a:r>
            <a:r>
              <a:rPr lang="zh-CN" altLang="en-US" sz="3200" dirty="0" smtClean="0"/>
              <a:t>民办中等职业学校经批准的学费标准高于补助的部分，学校可以按规定继续向学生收取。</a:t>
            </a:r>
          </a:p>
          <a:p>
            <a:endParaRPr sz="3200" dirty="0" smtClean="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dirty="0" smtClean="0">
                <a:latin typeface="华文琥珀" panose="02010800040101010101" pitchFamily="2" charset="-122"/>
                <a:ea typeface="华文琥珀" panose="02010800040101010101" pitchFamily="2" charset="-122"/>
                <a:sym typeface="+mn-ea"/>
              </a:rPr>
              <a:t>中等职业学校</a:t>
            </a:r>
            <a:r>
              <a:rPr lang="zh-CN" altLang="en-US" sz="3600" dirty="0">
                <a:latin typeface="华文琥珀" panose="02010800040101010101" pitchFamily="2" charset="-122"/>
                <a:ea typeface="华文琥珀" panose="02010800040101010101" pitchFamily="2" charset="-122"/>
                <a:sym typeface="+mn-ea"/>
              </a:rPr>
              <a:t>学生免学费</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项目八</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809588" y="1000108"/>
            <a:ext cx="11072890" cy="5078313"/>
          </a:xfrm>
          <a:prstGeom prst="rect">
            <a:avLst/>
          </a:prstGeom>
        </p:spPr>
        <p:txBody>
          <a:bodyPr wrap="square">
            <a:spAutoFit/>
          </a:bodyPr>
          <a:lstStyle/>
          <a:p>
            <a:pPr indent="457200" fontAlgn="auto"/>
            <a:r>
              <a:rPr lang="en-US" sz="3600" dirty="0" smtClean="0"/>
              <a:t>  </a:t>
            </a:r>
            <a:r>
              <a:rPr lang="zh-CN" altLang="en-US" sz="3600" b="1" dirty="0" smtClean="0"/>
              <a:t>二、</a:t>
            </a:r>
            <a:r>
              <a:rPr sz="3600" b="1" dirty="0" smtClean="0"/>
              <a:t>免费标准</a:t>
            </a:r>
          </a:p>
          <a:p>
            <a:pPr indent="457200" fontAlgn="auto"/>
            <a:r>
              <a:rPr lang="zh-CN" altLang="en-US" sz="3600" dirty="0" smtClean="0">
                <a:solidFill>
                  <a:srgbClr val="FF0000"/>
                </a:solidFill>
              </a:rPr>
              <a:t>县属中职学校</a:t>
            </a:r>
            <a:r>
              <a:rPr lang="en-US" altLang="zh-CN" sz="3600" dirty="0" smtClean="0">
                <a:solidFill>
                  <a:srgbClr val="FF0000"/>
                </a:solidFill>
              </a:rPr>
              <a:t>1500</a:t>
            </a:r>
            <a:r>
              <a:rPr lang="zh-CN" altLang="en-US" sz="3600" dirty="0" smtClean="0">
                <a:solidFill>
                  <a:srgbClr val="FF0000"/>
                </a:solidFill>
              </a:rPr>
              <a:t>元</a:t>
            </a:r>
            <a:r>
              <a:rPr lang="en-US" altLang="zh-CN" sz="3600" dirty="0" smtClean="0">
                <a:solidFill>
                  <a:srgbClr val="FF0000"/>
                </a:solidFill>
              </a:rPr>
              <a:t>/</a:t>
            </a:r>
            <a:r>
              <a:rPr lang="zh-CN" altLang="en-US" sz="3600" dirty="0" smtClean="0">
                <a:solidFill>
                  <a:srgbClr val="FF0000"/>
                </a:solidFill>
              </a:rPr>
              <a:t>生</a:t>
            </a:r>
            <a:r>
              <a:rPr lang="en-US" altLang="zh-CN" sz="3600" dirty="0" smtClean="0">
                <a:solidFill>
                  <a:srgbClr val="FF0000"/>
                </a:solidFill>
              </a:rPr>
              <a:t>/</a:t>
            </a:r>
            <a:r>
              <a:rPr lang="zh-CN" altLang="en-US" sz="3600" dirty="0" smtClean="0">
                <a:solidFill>
                  <a:srgbClr val="FF0000"/>
                </a:solidFill>
              </a:rPr>
              <a:t>年，</a:t>
            </a:r>
            <a:r>
              <a:rPr lang="zh-CN" altLang="en-US" sz="3600" dirty="0" smtClean="0"/>
              <a:t>市属中职学校</a:t>
            </a:r>
            <a:r>
              <a:rPr lang="en-US" altLang="zh-CN" sz="3600" dirty="0" smtClean="0"/>
              <a:t>2000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年（市、县艺术类</a:t>
            </a:r>
            <a:r>
              <a:rPr lang="en-US" altLang="zh-CN" sz="3600" dirty="0" smtClean="0"/>
              <a:t>3500</a:t>
            </a:r>
            <a:r>
              <a:rPr lang="zh-CN" altLang="en-US" sz="3600" dirty="0" smtClean="0"/>
              <a:t>元），自治区直属中职学校</a:t>
            </a:r>
            <a:r>
              <a:rPr lang="en-US" altLang="zh-CN" sz="3600" dirty="0" smtClean="0"/>
              <a:t>2200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年（艺术类</a:t>
            </a:r>
            <a:r>
              <a:rPr lang="en-US" altLang="zh-CN" sz="3600" dirty="0" smtClean="0"/>
              <a:t>5000</a:t>
            </a:r>
            <a:r>
              <a:rPr lang="zh-CN" altLang="en-US" sz="3600" dirty="0" smtClean="0"/>
              <a:t>元）。高级技工</a:t>
            </a:r>
            <a:r>
              <a:rPr lang="zh-CN" altLang="en-US" sz="3600" smtClean="0"/>
              <a:t>学校技工</a:t>
            </a:r>
            <a:r>
              <a:rPr lang="en-US" altLang="zh-CN" sz="3600" smtClean="0"/>
              <a:t>2500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年，技师</a:t>
            </a:r>
            <a:r>
              <a:rPr lang="en-US" altLang="zh-CN" sz="3600" dirty="0" smtClean="0"/>
              <a:t>3500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a:t>
            </a:r>
            <a:endParaRPr sz="3600" dirty="0" smtClean="0"/>
          </a:p>
          <a:p>
            <a:pPr indent="457200" fontAlgn="auto"/>
            <a:r>
              <a:rPr sz="3600" dirty="0" smtClean="0"/>
              <a:t>  </a:t>
            </a:r>
            <a:r>
              <a:rPr lang="zh-CN" altLang="en-US" sz="3600" b="1" dirty="0" smtClean="0"/>
              <a:t>三、</a:t>
            </a:r>
            <a:r>
              <a:rPr sz="3600" b="1" dirty="0" smtClean="0"/>
              <a:t>办理流程</a:t>
            </a:r>
          </a:p>
          <a:p>
            <a:pPr indent="457200" fontAlgn="auto"/>
            <a:r>
              <a:rPr sz="3600" dirty="0" smtClean="0"/>
              <a:t>  </a:t>
            </a:r>
            <a:r>
              <a:rPr lang="zh-CN" altLang="en-US" sz="3600" dirty="0" smtClean="0"/>
              <a:t>（一）</a:t>
            </a:r>
            <a:r>
              <a:rPr sz="3600" kern="700" spc="-40" dirty="0" smtClean="0"/>
              <a:t>秋学期开学，学生向学校提出申请并签字。</a:t>
            </a:r>
          </a:p>
          <a:p>
            <a:pPr indent="457200" fontAlgn="auto"/>
            <a:r>
              <a:rPr sz="3600" dirty="0" smtClean="0"/>
              <a:t>  </a:t>
            </a:r>
            <a:r>
              <a:rPr lang="zh-CN" altLang="en-US" sz="3600" dirty="0" smtClean="0"/>
              <a:t>（二）</a:t>
            </a:r>
            <a:r>
              <a:rPr sz="3600" dirty="0" smtClean="0"/>
              <a:t>学校公示上报。</a:t>
            </a:r>
          </a:p>
          <a:p>
            <a:pPr indent="457200" fontAlgn="auto"/>
            <a:r>
              <a:rPr sz="3600" dirty="0" smtClean="0"/>
              <a:t>  </a:t>
            </a:r>
            <a:r>
              <a:rPr lang="zh-CN" altLang="en-US" sz="3600" dirty="0" smtClean="0"/>
              <a:t>（三）</a:t>
            </a:r>
            <a:r>
              <a:rPr sz="3600" dirty="0" smtClean="0"/>
              <a:t>资助部门审核后下达免学费资金给学校。</a:t>
            </a:r>
          </a:p>
        </p:txBody>
      </p:sp>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dirty="0">
                <a:latin typeface="华文琥珀" panose="02010800040101010101" pitchFamily="2" charset="-122"/>
                <a:ea typeface="华文琥珀" panose="02010800040101010101" pitchFamily="2" charset="-122"/>
                <a:sym typeface="+mn-ea"/>
              </a:rPr>
              <a:t>中等职业学校国家助学金</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项目九</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81158" y="1000108"/>
            <a:ext cx="9572692" cy="5078313"/>
          </a:xfrm>
          <a:prstGeom prst="rect">
            <a:avLst/>
          </a:prstGeom>
        </p:spPr>
        <p:txBody>
          <a:bodyPr wrap="square">
            <a:spAutoFit/>
          </a:bodyPr>
          <a:lstStyle/>
          <a:p>
            <a:r>
              <a:rPr lang="en-US" sz="3600" dirty="0" smtClean="0"/>
              <a:t>       </a:t>
            </a:r>
          </a:p>
          <a:p>
            <a:r>
              <a:rPr lang="en-US" sz="3600" b="1" dirty="0" smtClean="0"/>
              <a:t>      </a:t>
            </a:r>
            <a:r>
              <a:rPr lang="zh-CN" altLang="en-US" sz="3600" b="1" dirty="0" smtClean="0"/>
              <a:t>一、</a:t>
            </a:r>
            <a:r>
              <a:rPr sz="3600" b="1" dirty="0" smtClean="0"/>
              <a:t>资助对象</a:t>
            </a:r>
          </a:p>
          <a:p>
            <a:r>
              <a:rPr sz="3600" dirty="0" smtClean="0"/>
              <a:t>        </a:t>
            </a:r>
            <a:r>
              <a:rPr lang="zh-CN" altLang="en-US" sz="3600" dirty="0" smtClean="0"/>
              <a:t>（一）初中毕业起点和高中毕业起点全日制三年及以上学制的，资助第一、二学年；高中毕业起点全日制一年及以上且不满三年学制的，资助第一学年；</a:t>
            </a:r>
            <a:endParaRPr lang="en-US" altLang="zh-CN" sz="3600" dirty="0" smtClean="0"/>
          </a:p>
          <a:p>
            <a:r>
              <a:rPr lang="zh-CN" altLang="en-US" sz="3600" dirty="0" smtClean="0"/>
              <a:t>       （二）资助对象为：全日制学历教育正式学籍在校涉农专业学生和非涉农专业家庭经济困难学生。</a:t>
            </a:r>
            <a:endParaRPr sz="3600" dirty="0" smtClean="0"/>
          </a:p>
        </p:txBody>
      </p:sp>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中等职业学校国家助学金</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项目九</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952596" y="1000108"/>
            <a:ext cx="9787006" cy="5447645"/>
          </a:xfrm>
          <a:prstGeom prst="rect">
            <a:avLst/>
          </a:prstGeom>
        </p:spPr>
        <p:txBody>
          <a:bodyPr wrap="square">
            <a:spAutoFit/>
          </a:bodyPr>
          <a:lstStyle/>
          <a:p>
            <a:r>
              <a:rPr lang="zh-CN" altLang="en-US" sz="3200" b="1" dirty="0" smtClean="0"/>
              <a:t>二、</a:t>
            </a:r>
            <a:r>
              <a:rPr sz="3200" b="1" dirty="0" smtClean="0"/>
              <a:t>资助标准</a:t>
            </a:r>
          </a:p>
          <a:p>
            <a:r>
              <a:rPr lang="zh-CN" altLang="en-US" sz="3200" dirty="0" smtClean="0"/>
              <a:t>一等</a:t>
            </a:r>
            <a:r>
              <a:rPr lang="en-US" altLang="zh-CN" sz="3200" dirty="0" smtClean="0"/>
              <a:t>3000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r>
              <a:rPr lang="zh-CN" altLang="en-US" sz="2800" dirty="0" smtClean="0"/>
              <a:t>用于资助脱贫家庭（原建档立卡贫困户）学生、城乡低保家庭学生、城乡特困救助供养学生、家庭经济困难残疾学生、孤儿等家庭经济特别困难学生。</a:t>
            </a:r>
            <a:r>
              <a:rPr lang="zh-CN" altLang="en-US" sz="3200" dirty="0" smtClean="0"/>
              <a:t>）</a:t>
            </a:r>
          </a:p>
          <a:p>
            <a:r>
              <a:rPr lang="zh-CN" altLang="en-US" sz="3200" dirty="0" smtClean="0"/>
              <a:t>二等</a:t>
            </a:r>
            <a:r>
              <a:rPr lang="en-US" altLang="zh-CN" sz="3200" dirty="0" smtClean="0"/>
              <a:t>1000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r>
              <a:rPr lang="zh-CN" altLang="en-US" sz="2800" dirty="0" smtClean="0"/>
              <a:t>用于资助涉农专业学生、集中连片地区农村学生和家庭经济比较困难的学生。 </a:t>
            </a:r>
            <a:r>
              <a:rPr lang="zh-CN" altLang="en-US" sz="3200" dirty="0" smtClean="0"/>
              <a:t>）</a:t>
            </a:r>
          </a:p>
          <a:p>
            <a:endParaRPr lang="en-US" altLang="zh-CN" sz="3200" b="1" dirty="0" smtClean="0"/>
          </a:p>
          <a:p>
            <a:r>
              <a:rPr lang="zh-CN" altLang="en-US" sz="3200" b="1" dirty="0" smtClean="0"/>
              <a:t>三、</a:t>
            </a:r>
            <a:r>
              <a:rPr sz="3200" b="1" dirty="0" smtClean="0"/>
              <a:t>办理流程</a:t>
            </a:r>
            <a:endParaRPr lang="en-US" sz="3200" b="1" dirty="0" smtClean="0"/>
          </a:p>
          <a:p>
            <a:r>
              <a:rPr lang="zh-CN" altLang="en-US" sz="3200" dirty="0" smtClean="0"/>
              <a:t>（一）</a:t>
            </a:r>
            <a:r>
              <a:rPr sz="3200" dirty="0" smtClean="0"/>
              <a:t>秋学期开学，学生向学校提出申请。</a:t>
            </a:r>
          </a:p>
          <a:p>
            <a:r>
              <a:rPr lang="zh-CN" altLang="en-US" sz="3200" dirty="0" smtClean="0"/>
              <a:t>（二）</a:t>
            </a:r>
            <a:r>
              <a:rPr sz="3200" dirty="0" smtClean="0"/>
              <a:t>学校组织班级评议、审核、公示并上报。</a:t>
            </a:r>
          </a:p>
          <a:p>
            <a:r>
              <a:rPr lang="zh-CN" altLang="en-US" sz="3200" dirty="0" smtClean="0"/>
              <a:t>（三）</a:t>
            </a:r>
            <a:r>
              <a:rPr sz="3200" dirty="0" smtClean="0"/>
              <a:t>资助部门审核、发放。</a:t>
            </a: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生源地信用助学贷款</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95406" y="1000108"/>
            <a:ext cx="8929750" cy="6186309"/>
          </a:xfrm>
          <a:prstGeom prst="rect">
            <a:avLst/>
          </a:prstGeom>
        </p:spPr>
        <p:txBody>
          <a:bodyPr wrap="square">
            <a:spAutoFit/>
          </a:bodyPr>
          <a:lstStyle/>
          <a:p>
            <a:endParaRPr sz="3600" dirty="0" smtClean="0"/>
          </a:p>
          <a:p>
            <a:pPr indent="457200" fontAlgn="auto"/>
            <a:r>
              <a:rPr lang="zh-CN" altLang="en-US" sz="3600" b="1" dirty="0" smtClean="0"/>
              <a:t>一、</a:t>
            </a:r>
            <a:r>
              <a:rPr sz="3600" b="1" dirty="0" smtClean="0"/>
              <a:t>贷款对象</a:t>
            </a:r>
          </a:p>
          <a:p>
            <a:pPr indent="457200"/>
            <a:r>
              <a:rPr lang="zh-CN" altLang="en-US" sz="3600" dirty="0" smtClean="0"/>
              <a:t>具有中华人民共和国国籍，被全日制普通本科院校、高等职业学校和高等专科学校（含民办高校和独立学院）、科研院所、党校、行政学院、会计学院正式录取，取得真实、合法、有效的录取通知书的家庭经济困难的全日制新生或高校在读的预科生、本专科学生、研究生和第二学士学生。</a:t>
            </a:r>
          </a:p>
          <a:p>
            <a:pPr indent="457200" fontAlgn="auto"/>
            <a:endParaRPr sz="3600" dirty="0" smtClean="0"/>
          </a:p>
          <a:p>
            <a:pPr indent="457200" fontAlgn="auto"/>
            <a:endParaRPr sz="3600" dirty="0" smtClean="0"/>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5238744" y="214290"/>
            <a:ext cx="6839591" cy="553998"/>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免除在园幼儿保教费政策</a:t>
            </a:r>
            <a:endParaRPr lang="zh-CN" altLang="en-US" sz="3600" spc="-5" dirty="0" smtClean="0">
              <a:solidFill>
                <a:srgbClr val="FF0000"/>
              </a:solidFill>
              <a:ea typeface="微软雅黑" panose="020B0503020204020204" charset="-122"/>
            </a:endParaRPr>
          </a:p>
        </p:txBody>
      </p:sp>
      <p:sp>
        <p:nvSpPr>
          <p:cNvPr id="11" name="object 11"/>
          <p:cNvSpPr txBox="1">
            <a:spLocks noGrp="1"/>
          </p:cNvSpPr>
          <p:nvPr>
            <p:ph type="title"/>
          </p:nvPr>
        </p:nvSpPr>
        <p:spPr>
          <a:xfrm>
            <a:off x="191134" y="144780"/>
            <a:ext cx="533336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428736"/>
            <a:ext cx="9644130" cy="4524315"/>
          </a:xfrm>
          <a:prstGeom prst="rect">
            <a:avLst/>
          </a:prstGeom>
        </p:spPr>
        <p:txBody>
          <a:bodyPr wrap="square">
            <a:spAutoFit/>
          </a:bodyPr>
          <a:lstStyle/>
          <a:p>
            <a:r>
              <a:rPr lang="zh-CN" altLang="en-US" sz="3600" dirty="0" smtClean="0"/>
              <a:t>       （一）全额资助：</a:t>
            </a:r>
            <a:r>
              <a:rPr lang="zh-CN" altLang="en-US" sz="3600" dirty="0" smtClean="0"/>
              <a:t>有学籍的脱贫户家庭（不含</a:t>
            </a:r>
            <a:r>
              <a:rPr lang="en-US" sz="3600" dirty="0" smtClean="0"/>
              <a:t>14</a:t>
            </a:r>
            <a:r>
              <a:rPr lang="zh-CN" altLang="en-US" sz="3600" dirty="0" smtClean="0"/>
              <a:t>、</a:t>
            </a:r>
            <a:r>
              <a:rPr lang="en-US" sz="3600" dirty="0" smtClean="0"/>
              <a:t>15</a:t>
            </a:r>
            <a:r>
              <a:rPr lang="zh-CN" altLang="en-US" sz="3600" dirty="0" smtClean="0"/>
              <a:t>年退出户）、低保家庭儿童、特困救助供养儿童、孤儿（含事实无人抚养儿童）、残疾儿童、公办幼儿园就读的烈士子女</a:t>
            </a:r>
            <a:r>
              <a:rPr lang="zh-CN" altLang="en-US" sz="3600" dirty="0" smtClean="0"/>
              <a:t>。</a:t>
            </a:r>
            <a:endParaRPr lang="en-US" altLang="zh-CN" sz="3600" dirty="0" smtClean="0"/>
          </a:p>
          <a:p>
            <a:r>
              <a:rPr lang="en-US" altLang="zh-CN" sz="3600" dirty="0" smtClean="0"/>
              <a:t> </a:t>
            </a:r>
            <a:r>
              <a:rPr lang="en-US" altLang="zh-CN" sz="3600" dirty="0" smtClean="0"/>
              <a:t>        1500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年，差额部分公办幼儿园由县财政弥补，民办幼儿园向家长收取。 </a:t>
            </a:r>
          </a:p>
          <a:p>
            <a:r>
              <a:rPr lang="zh-CN" altLang="en-US" sz="3600" dirty="0" smtClean="0"/>
              <a:t>   </a:t>
            </a:r>
          </a:p>
          <a:p>
            <a:r>
              <a:rPr lang="zh-CN" altLang="en-US" sz="3600" dirty="0" smtClean="0"/>
              <a:t>      （按学年申请，分学期发放，下同）</a:t>
            </a:r>
            <a:endParaRPr lang="zh-CN" altLang="en-US" sz="3600" dirty="0"/>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生源地信用助学贷款</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23968" y="1000108"/>
            <a:ext cx="9215502" cy="5078313"/>
          </a:xfrm>
          <a:prstGeom prst="rect">
            <a:avLst/>
          </a:prstGeom>
        </p:spPr>
        <p:txBody>
          <a:bodyPr wrap="square">
            <a:spAutoFit/>
          </a:bodyPr>
          <a:lstStyle/>
          <a:p>
            <a:pPr indent="457200" fontAlgn="auto"/>
            <a:r>
              <a:rPr lang="zh-CN" altLang="en-US" sz="3600" b="1" dirty="0" smtClean="0"/>
              <a:t>二、</a:t>
            </a:r>
            <a:r>
              <a:rPr sz="3600" b="1" dirty="0" smtClean="0"/>
              <a:t>贷款额度</a:t>
            </a:r>
          </a:p>
          <a:p>
            <a:pPr indent="457200" fontAlgn="auto"/>
            <a:r>
              <a:rPr lang="zh-CN" altLang="en-US" sz="3600" dirty="0" smtClean="0"/>
              <a:t>   全日制普通高等教育预科生、本专科学生（含第二学士学位、高职学生）最高额度 </a:t>
            </a:r>
            <a:r>
              <a:rPr lang="en-US" sz="3600" dirty="0" smtClean="0"/>
              <a:t>12000</a:t>
            </a:r>
            <a:r>
              <a:rPr sz="3600" dirty="0" smtClean="0"/>
              <a:t>元</a:t>
            </a:r>
            <a:r>
              <a:rPr lang="zh-CN" altLang="en-US" sz="3600" dirty="0" smtClean="0"/>
              <a:t>。</a:t>
            </a:r>
            <a:r>
              <a:rPr lang="en-US" sz="3600" dirty="0" smtClean="0"/>
              <a:t> </a:t>
            </a:r>
          </a:p>
          <a:p>
            <a:pPr indent="457200" fontAlgn="auto"/>
            <a:r>
              <a:rPr lang="en-US" sz="3600" dirty="0" smtClean="0"/>
              <a:t>  </a:t>
            </a:r>
            <a:r>
              <a:rPr sz="3600" dirty="0" smtClean="0"/>
              <a:t>全日制研究生（含硕士研究生、博士研究生）</a:t>
            </a:r>
            <a:r>
              <a:rPr lang="zh-CN" altLang="en-US" sz="3600" dirty="0" smtClean="0"/>
              <a:t>最高额度</a:t>
            </a:r>
            <a:r>
              <a:rPr sz="3600" dirty="0" smtClean="0"/>
              <a:t>1</a:t>
            </a:r>
            <a:r>
              <a:rPr lang="en-US" sz="3600" dirty="0" smtClean="0"/>
              <a:t>6</a:t>
            </a:r>
            <a:r>
              <a:rPr sz="3600" dirty="0" smtClean="0"/>
              <a:t>000元。</a:t>
            </a:r>
          </a:p>
          <a:p>
            <a:pPr indent="457200" fontAlgn="auto"/>
            <a:r>
              <a:rPr lang="zh-CN" altLang="en-US" sz="3600" b="1" dirty="0" smtClean="0">
                <a:sym typeface="+mn-ea"/>
              </a:rPr>
              <a:t>三、</a:t>
            </a:r>
            <a:r>
              <a:rPr sz="3600" b="1" dirty="0" smtClean="0">
                <a:sym typeface="+mn-ea"/>
              </a:rPr>
              <a:t>贷款期限</a:t>
            </a:r>
          </a:p>
          <a:p>
            <a:pPr indent="457200" fontAlgn="auto"/>
            <a:r>
              <a:rPr lang="zh-CN" altLang="en-US" sz="3600" dirty="0" smtClean="0">
                <a:sym typeface="+mn-ea"/>
              </a:rPr>
              <a:t>最长</a:t>
            </a:r>
            <a:r>
              <a:rPr sz="3600" dirty="0" smtClean="0">
                <a:sym typeface="+mn-ea"/>
              </a:rPr>
              <a:t>按学制加1</a:t>
            </a:r>
            <a:r>
              <a:rPr lang="en-US" sz="3600" dirty="0" smtClean="0">
                <a:sym typeface="+mn-ea"/>
              </a:rPr>
              <a:t>5</a:t>
            </a:r>
            <a:r>
              <a:rPr sz="3600" dirty="0" smtClean="0">
                <a:sym typeface="+mn-ea"/>
              </a:rPr>
              <a:t>年确定</a:t>
            </a:r>
            <a:r>
              <a:rPr lang="zh-CN" altLang="en-US" sz="3600" dirty="0" smtClean="0">
                <a:sym typeface="+mn-ea"/>
              </a:rPr>
              <a:t>（最短</a:t>
            </a:r>
            <a:r>
              <a:rPr lang="en-US" altLang="zh-CN" sz="3600" dirty="0" smtClean="0">
                <a:sym typeface="+mn-ea"/>
              </a:rPr>
              <a:t>6</a:t>
            </a:r>
            <a:r>
              <a:rPr lang="zh-CN" altLang="en-US" sz="3600" dirty="0" smtClean="0">
                <a:sym typeface="+mn-ea"/>
              </a:rPr>
              <a:t>年，最长不超过</a:t>
            </a:r>
            <a:r>
              <a:rPr lang="en-US" altLang="zh-CN" sz="3600" dirty="0" smtClean="0">
                <a:sym typeface="+mn-ea"/>
              </a:rPr>
              <a:t>22</a:t>
            </a:r>
            <a:r>
              <a:rPr lang="zh-CN" altLang="en-US" sz="3600" dirty="0" smtClean="0">
                <a:sym typeface="+mn-ea"/>
              </a:rPr>
              <a:t>年）</a:t>
            </a:r>
            <a:endParaRPr sz="3600" dirty="0" smtClean="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a:latin typeface="华文琥珀" panose="02010800040101010101" pitchFamily="2" charset="-122"/>
                <a:ea typeface="华文琥珀" panose="02010800040101010101" pitchFamily="2" charset="-122"/>
                <a:sym typeface="+mn-ea"/>
              </a:rPr>
              <a:t>生源地信用助学贷款</a:t>
            </a: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81158" y="1000108"/>
            <a:ext cx="8643998" cy="4524315"/>
          </a:xfrm>
          <a:prstGeom prst="rect">
            <a:avLst/>
          </a:prstGeom>
        </p:spPr>
        <p:txBody>
          <a:bodyPr wrap="square">
            <a:spAutoFit/>
          </a:bodyPr>
          <a:lstStyle/>
          <a:p>
            <a:pPr indent="457200" fontAlgn="auto"/>
            <a:r>
              <a:rPr lang="zh-CN" altLang="en-US" sz="3600" b="1" dirty="0" smtClean="0"/>
              <a:t>四、</a:t>
            </a:r>
            <a:r>
              <a:rPr sz="3600" b="1" dirty="0" smtClean="0">
                <a:sym typeface="+mn-ea"/>
              </a:rPr>
              <a:t>本息偿还</a:t>
            </a:r>
          </a:p>
          <a:p>
            <a:pPr indent="457200" fontAlgn="auto"/>
            <a:r>
              <a:rPr sz="3600" dirty="0" smtClean="0">
                <a:sym typeface="+mn-ea"/>
              </a:rPr>
              <a:t>借款学生应自</a:t>
            </a:r>
            <a:r>
              <a:rPr sz="3600" dirty="0" smtClean="0">
                <a:solidFill>
                  <a:srgbClr val="FF0000"/>
                </a:solidFill>
                <a:sym typeface="+mn-ea"/>
              </a:rPr>
              <a:t>毕业当年9月1日起</a:t>
            </a:r>
            <a:r>
              <a:rPr sz="3600" dirty="0" smtClean="0">
                <a:sym typeface="+mn-ea"/>
              </a:rPr>
              <a:t>自付利息，按合同还款计划还本付息。</a:t>
            </a:r>
            <a:endParaRPr lang="en-US" sz="3600" dirty="0" smtClean="0">
              <a:sym typeface="+mn-ea"/>
            </a:endParaRPr>
          </a:p>
          <a:p>
            <a:pPr indent="457200" fontAlgn="auto"/>
            <a:r>
              <a:rPr lang="zh-CN" altLang="en-US" sz="3600" b="1" dirty="0" smtClean="0">
                <a:sym typeface="+mn-ea"/>
              </a:rPr>
              <a:t>五、办理流程</a:t>
            </a:r>
            <a:endParaRPr lang="en-US" altLang="zh-CN" sz="3600" b="1" dirty="0" smtClean="0"/>
          </a:p>
          <a:p>
            <a:pPr indent="457200"/>
            <a:r>
              <a:rPr lang="zh-CN" altLang="en-US" sz="3600" dirty="0" smtClean="0"/>
              <a:t>（一）学生登录生源地信用助学贷款系统（</a:t>
            </a:r>
            <a:r>
              <a:rPr lang="en-US" sz="3600" dirty="0" smtClean="0"/>
              <a:t>http://www.csls.cdb.com.cn</a:t>
            </a:r>
            <a:r>
              <a:rPr lang="zh-CN" altLang="en-US" sz="3600" dirty="0" smtClean="0"/>
              <a:t>）（首次贷款需先注册），导出贷款申请表，签字确认。</a:t>
            </a:r>
          </a:p>
        </p:txBody>
      </p:sp>
    </p:spTree>
    <p:custDataLst>
      <p:tags r:id="rId1"/>
    </p:custDataLst>
  </p:cSld>
  <p:clrMapOvr>
    <a:masterClrMapping/>
  </p:clrMapOvr>
  <p:transition>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dirty="0">
                <a:latin typeface="华文琥珀" panose="02010800040101010101" pitchFamily="2" charset="-122"/>
                <a:ea typeface="华文琥珀" panose="02010800040101010101" pitchFamily="2" charset="-122"/>
                <a:sym typeface="+mn-ea"/>
              </a:rPr>
              <a:t>生源地信用助学贷款</a:t>
            </a:r>
          </a:p>
        </p:txBody>
      </p:sp>
      <p:sp>
        <p:nvSpPr>
          <p:cNvPr id="11" name="object 11"/>
          <p:cNvSpPr txBox="1">
            <a:spLocks noGrp="1"/>
          </p:cNvSpPr>
          <p:nvPr>
            <p:ph type="title"/>
          </p:nvPr>
        </p:nvSpPr>
        <p:spPr>
          <a:xfrm>
            <a:off x="191135" y="144780"/>
            <a:ext cx="390460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81158" y="1000108"/>
            <a:ext cx="9572692" cy="5078313"/>
          </a:xfrm>
          <a:prstGeom prst="rect">
            <a:avLst/>
          </a:prstGeom>
        </p:spPr>
        <p:txBody>
          <a:bodyPr wrap="square">
            <a:spAutoFit/>
          </a:bodyPr>
          <a:lstStyle/>
          <a:p>
            <a:pPr indent="457200" fontAlgn="auto"/>
            <a:r>
              <a:rPr lang="en-US" sz="3600" dirty="0" smtClean="0"/>
              <a:t>  </a:t>
            </a:r>
            <a:r>
              <a:rPr lang="zh-CN" altLang="en-US" sz="3600" dirty="0" smtClean="0"/>
              <a:t>（二）当年</a:t>
            </a:r>
            <a:r>
              <a:rPr lang="en-US" altLang="zh-CN" sz="3600" dirty="0" smtClean="0"/>
              <a:t>7</a:t>
            </a:r>
            <a:r>
              <a:rPr lang="zh-CN" altLang="en-US" sz="3600" dirty="0" smtClean="0"/>
              <a:t>月下旬至</a:t>
            </a:r>
            <a:r>
              <a:rPr lang="en-US" altLang="zh-CN" sz="3600" dirty="0" smtClean="0"/>
              <a:t>9</a:t>
            </a:r>
            <a:r>
              <a:rPr lang="zh-CN" altLang="en-US" sz="3600" dirty="0" smtClean="0"/>
              <a:t>月</a:t>
            </a:r>
            <a:r>
              <a:rPr lang="en-US" altLang="zh-CN" sz="3600" dirty="0" smtClean="0"/>
              <a:t>30</a:t>
            </a:r>
            <a:r>
              <a:rPr lang="zh-CN" altLang="en-US" sz="3600" dirty="0" smtClean="0"/>
              <a:t>日携带申请材料，到户籍所在城区（县级）学生资助中心办理贷款申请并签订合同。首次贷款的借款学生和共同借款人必须亲自到场，续贷其中一方到场即可。</a:t>
            </a:r>
          </a:p>
          <a:p>
            <a:pPr indent="457200" fontAlgn="auto"/>
            <a:r>
              <a:rPr lang="en-US" altLang="zh-CN" sz="3600" dirty="0" smtClean="0"/>
              <a:t>  </a:t>
            </a:r>
            <a:r>
              <a:rPr lang="zh-CN" altLang="en-US" sz="3600" dirty="0" smtClean="0"/>
              <a:t>（三）借款学生持</a:t>
            </a:r>
            <a:r>
              <a:rPr lang="en-US" altLang="zh-CN" sz="3600" dirty="0" smtClean="0"/>
              <a:t>《</a:t>
            </a:r>
            <a:r>
              <a:rPr lang="zh-CN" altLang="en-US" sz="3600" dirty="0" smtClean="0"/>
              <a:t>受理证明</a:t>
            </a:r>
            <a:r>
              <a:rPr lang="en-US" altLang="zh-CN" sz="3600" dirty="0" smtClean="0"/>
              <a:t>》</a:t>
            </a:r>
            <a:r>
              <a:rPr lang="zh-CN" altLang="en-US" sz="3600" dirty="0" smtClean="0"/>
              <a:t>前往高校报到，并请高校资助中心老师于当年</a:t>
            </a:r>
            <a:r>
              <a:rPr lang="en-US" sz="3600" dirty="0" smtClean="0"/>
              <a:t>10</a:t>
            </a:r>
            <a:r>
              <a:rPr lang="zh-CN" altLang="en-US" sz="3600" dirty="0" smtClean="0"/>
              <a:t>月</a:t>
            </a:r>
            <a:r>
              <a:rPr lang="en-US" sz="3600" dirty="0" smtClean="0"/>
              <a:t>10</a:t>
            </a:r>
            <a:r>
              <a:rPr lang="zh-CN" altLang="en-US" sz="3600" dirty="0" smtClean="0"/>
              <a:t>日前录入电子回执，超过该时间未在高校录入回执视为放弃贷款。</a:t>
            </a:r>
            <a:endParaRPr sz="3600" dirty="0" smtClean="0"/>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492443"/>
          </a:xfrm>
          <a:prstGeom prst="rect">
            <a:avLst/>
          </a:prstGeom>
        </p:spPr>
        <p:txBody>
          <a:bodyPr vert="horz" wrap="square" lIns="0" tIns="0" rIns="0" bIns="0" rtlCol="0">
            <a:spAutoFit/>
          </a:bodyPr>
          <a:lstStyle/>
          <a:p>
            <a:pPr marR="5080" algn="l"/>
            <a:r>
              <a:rPr lang="zh-CN" altLang="en-US" sz="3200" dirty="0" smtClean="0">
                <a:latin typeface="华文琥珀" panose="02010800040101010101" pitchFamily="2" charset="-122"/>
                <a:ea typeface="华文琥珀" panose="02010800040101010101" pitchFamily="2" charset="-122"/>
                <a:sym typeface="+mn-ea"/>
              </a:rPr>
              <a:t>                    高等教育国家助学金</a:t>
            </a:r>
          </a:p>
        </p:txBody>
      </p:sp>
      <p:sp>
        <p:nvSpPr>
          <p:cNvPr id="11" name="object 11"/>
          <p:cNvSpPr txBox="1">
            <a:spLocks noGrp="1"/>
          </p:cNvSpPr>
          <p:nvPr>
            <p:ph type="title"/>
          </p:nvPr>
        </p:nvSpPr>
        <p:spPr>
          <a:xfrm>
            <a:off x="191135" y="144780"/>
            <a:ext cx="390460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项目十一</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09720" y="1000108"/>
            <a:ext cx="9644130" cy="5078313"/>
          </a:xfrm>
          <a:prstGeom prst="rect">
            <a:avLst/>
          </a:prstGeom>
        </p:spPr>
        <p:txBody>
          <a:bodyPr wrap="square">
            <a:spAutoFit/>
          </a:bodyPr>
          <a:lstStyle/>
          <a:p>
            <a:r>
              <a:rPr lang="zh-CN" altLang="en-US" sz="3600" b="1" dirty="0" smtClean="0"/>
              <a:t>      一、资助对象</a:t>
            </a:r>
            <a:endParaRPr lang="en-US" altLang="zh-CN" sz="3600" b="1" dirty="0" smtClean="0"/>
          </a:p>
          <a:p>
            <a:r>
              <a:rPr lang="zh-CN" altLang="en-US" sz="3600" dirty="0" smtClean="0"/>
              <a:t>      家庭经济困难的全日制本专科生（含预科生）、研究生、博士研究生。</a:t>
            </a:r>
            <a:endParaRPr lang="en-US" altLang="zh-CN" sz="3600" dirty="0" smtClean="0"/>
          </a:p>
          <a:p>
            <a:r>
              <a:rPr lang="zh-CN" altLang="en-US" sz="3600" b="1" dirty="0" smtClean="0"/>
              <a:t>          二、资助标准</a:t>
            </a:r>
          </a:p>
          <a:p>
            <a:r>
              <a:rPr lang="zh-CN" altLang="en-US" sz="3600" dirty="0" smtClean="0"/>
              <a:t> （一）本专科一等</a:t>
            </a:r>
            <a:r>
              <a:rPr lang="en-US" altLang="zh-CN" sz="3600" dirty="0" smtClean="0"/>
              <a:t>4300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年，二等</a:t>
            </a:r>
            <a:r>
              <a:rPr lang="en-US" altLang="zh-CN" sz="3600" dirty="0" smtClean="0"/>
              <a:t>2300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a:t>
            </a:r>
            <a:endParaRPr lang="en-US" altLang="zh-CN" sz="3600" dirty="0" smtClean="0"/>
          </a:p>
          <a:p>
            <a:r>
              <a:rPr lang="zh-CN" altLang="en-US" sz="3600" dirty="0" smtClean="0"/>
              <a:t>（二）研究生</a:t>
            </a:r>
            <a:r>
              <a:rPr lang="en-US" altLang="zh-CN" sz="3600" dirty="0" smtClean="0"/>
              <a:t>6000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年，博士研究生</a:t>
            </a:r>
            <a:r>
              <a:rPr lang="en-US" altLang="zh-CN" sz="3600" dirty="0" smtClean="0"/>
              <a:t>10000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a:t>
            </a:r>
            <a:endParaRPr lang="en-US" altLang="zh-CN" sz="3600" dirty="0" smtClean="0"/>
          </a:p>
          <a:p>
            <a:r>
              <a:rPr lang="zh-CN" altLang="en-US" sz="3600" dirty="0" smtClean="0"/>
              <a:t>           三、办理流程：以就读学校申请办法为准。</a:t>
            </a:r>
            <a:endParaRPr lang="en-US" altLang="zh-CN" sz="3600" dirty="0" smtClean="0"/>
          </a:p>
        </p:txBody>
      </p:sp>
    </p:spTree>
  </p:cSld>
  <p:clrMapOvr>
    <a:masterClrMapping/>
  </p:clrMapOvr>
  <p:transition>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492443"/>
          </a:xfrm>
          <a:prstGeom prst="rect">
            <a:avLst/>
          </a:prstGeom>
        </p:spPr>
        <p:txBody>
          <a:bodyPr vert="horz" wrap="square" lIns="0" tIns="0" rIns="0" bIns="0" rtlCol="0">
            <a:spAutoFit/>
          </a:bodyPr>
          <a:lstStyle/>
          <a:p>
            <a:pPr marR="5080" algn="r"/>
            <a:r>
              <a:rPr lang="zh-CN" altLang="en-US" sz="3200" dirty="0" smtClean="0">
                <a:latin typeface="华文琥珀" panose="02010800040101010101" pitchFamily="2" charset="-122"/>
                <a:ea typeface="华文琥珀" panose="02010800040101010101" pitchFamily="2" charset="-122"/>
                <a:sym typeface="+mn-ea"/>
              </a:rPr>
              <a:t>基层就业学费补偿、国家助学贷款代偿</a:t>
            </a:r>
          </a:p>
        </p:txBody>
      </p:sp>
      <p:sp>
        <p:nvSpPr>
          <p:cNvPr id="11" name="object 11"/>
          <p:cNvSpPr txBox="1">
            <a:spLocks noGrp="1"/>
          </p:cNvSpPr>
          <p:nvPr>
            <p:ph type="title"/>
          </p:nvPr>
        </p:nvSpPr>
        <p:spPr>
          <a:xfrm>
            <a:off x="191135" y="144780"/>
            <a:ext cx="390460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09720" y="1000108"/>
            <a:ext cx="9644130" cy="3970318"/>
          </a:xfrm>
          <a:prstGeom prst="rect">
            <a:avLst/>
          </a:prstGeom>
        </p:spPr>
        <p:txBody>
          <a:bodyPr wrap="square">
            <a:spAutoFit/>
          </a:bodyPr>
          <a:lstStyle/>
          <a:p>
            <a:endParaRPr lang="en-US" altLang="zh-CN" sz="3600" b="1" dirty="0" smtClean="0"/>
          </a:p>
          <a:p>
            <a:r>
              <a:rPr lang="zh-CN" altLang="en-US" sz="3600" b="1" dirty="0" smtClean="0"/>
              <a:t>          一、补偿对象</a:t>
            </a:r>
            <a:endParaRPr lang="en-US" altLang="zh-CN" sz="3600" b="1" dirty="0" smtClean="0"/>
          </a:p>
          <a:p>
            <a:r>
              <a:rPr lang="zh-CN" altLang="en-US" sz="3600" dirty="0" smtClean="0"/>
              <a:t>          大学毕业后</a:t>
            </a:r>
            <a:r>
              <a:rPr lang="zh-CN" altLang="en-US" sz="3600" b="1" dirty="0" smtClean="0">
                <a:solidFill>
                  <a:srgbClr val="FF0000"/>
                </a:solidFill>
              </a:rPr>
              <a:t>当年</a:t>
            </a:r>
            <a:r>
              <a:rPr lang="zh-CN" altLang="en-US" sz="3600" dirty="0" smtClean="0"/>
              <a:t>自愿到我区基层单位就业、服务期在</a:t>
            </a:r>
            <a:r>
              <a:rPr lang="en-US" sz="3600" dirty="0" smtClean="0"/>
              <a:t> 3 </a:t>
            </a:r>
            <a:r>
              <a:rPr lang="zh-CN" altLang="en-US" sz="3600" dirty="0" smtClean="0"/>
              <a:t>年以上（含</a:t>
            </a:r>
            <a:r>
              <a:rPr lang="en-US" sz="3600" dirty="0" smtClean="0"/>
              <a:t> 3 </a:t>
            </a:r>
            <a:r>
              <a:rPr lang="zh-CN" altLang="en-US" sz="3600" dirty="0" smtClean="0"/>
              <a:t>年）普通高等学校全日制本专科生（含高职）、研究生。基层单位是指柳江区各镇（拉堡镇除外）机关事业单位、国企、央企。</a:t>
            </a:r>
          </a:p>
        </p:txBody>
      </p:sp>
    </p:spTree>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492443"/>
          </a:xfrm>
          <a:prstGeom prst="rect">
            <a:avLst/>
          </a:prstGeom>
        </p:spPr>
        <p:txBody>
          <a:bodyPr vert="horz" wrap="square" lIns="0" tIns="0" rIns="0" bIns="0" rtlCol="0">
            <a:spAutoFit/>
          </a:bodyPr>
          <a:lstStyle/>
          <a:p>
            <a:pPr marR="5080" algn="r"/>
            <a:r>
              <a:rPr lang="zh-CN" altLang="en-US" sz="3200" dirty="0" smtClean="0">
                <a:latin typeface="华文琥珀" panose="02010800040101010101" pitchFamily="2" charset="-122"/>
                <a:ea typeface="华文琥珀" panose="02010800040101010101" pitchFamily="2" charset="-122"/>
                <a:sym typeface="+mn-ea"/>
              </a:rPr>
              <a:t>基层就业学费补偿、国家助学贷款代偿</a:t>
            </a:r>
          </a:p>
        </p:txBody>
      </p:sp>
      <p:sp>
        <p:nvSpPr>
          <p:cNvPr id="11" name="object 11"/>
          <p:cNvSpPr txBox="1">
            <a:spLocks noGrp="1"/>
          </p:cNvSpPr>
          <p:nvPr>
            <p:ph type="title"/>
          </p:nvPr>
        </p:nvSpPr>
        <p:spPr>
          <a:xfrm>
            <a:off x="191135" y="144780"/>
            <a:ext cx="390460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809720" y="1000108"/>
            <a:ext cx="9644130" cy="5047536"/>
          </a:xfrm>
          <a:prstGeom prst="rect">
            <a:avLst/>
          </a:prstGeom>
        </p:spPr>
        <p:txBody>
          <a:bodyPr wrap="square">
            <a:spAutoFit/>
          </a:bodyPr>
          <a:lstStyle/>
          <a:p>
            <a:r>
              <a:rPr lang="en-US" altLang="zh-CN" sz="3600" b="1" dirty="0" smtClean="0"/>
              <a:t>      </a:t>
            </a:r>
            <a:r>
              <a:rPr lang="zh-CN" altLang="en-US" sz="3600" b="1" dirty="0" smtClean="0"/>
              <a:t>  二、补偿额度</a:t>
            </a:r>
            <a:endParaRPr lang="en-US" altLang="zh-CN" sz="3600" b="1" dirty="0" smtClean="0"/>
          </a:p>
          <a:p>
            <a:r>
              <a:rPr lang="en-US" altLang="zh-CN" sz="3600" dirty="0" smtClean="0"/>
              <a:t>        </a:t>
            </a:r>
            <a:r>
              <a:rPr lang="zh-CN" altLang="en-US" sz="3600" dirty="0" smtClean="0"/>
              <a:t>每个高校毕业生每学年获得补偿学费和国家助学贷款的金额本专科学生最高不超过</a:t>
            </a:r>
            <a:r>
              <a:rPr lang="en-US" sz="3600" dirty="0" smtClean="0"/>
              <a:t> 8000 </a:t>
            </a:r>
            <a:r>
              <a:rPr lang="zh-CN" altLang="en-US" sz="3600" dirty="0" smtClean="0"/>
              <a:t>元，研究生最高不超过</a:t>
            </a:r>
            <a:r>
              <a:rPr lang="en-US" sz="3600" dirty="0" smtClean="0"/>
              <a:t>12000 </a:t>
            </a:r>
            <a:r>
              <a:rPr lang="zh-CN" altLang="en-US" sz="3600" dirty="0" smtClean="0"/>
              <a:t>元。</a:t>
            </a:r>
          </a:p>
          <a:p>
            <a:r>
              <a:rPr lang="zh-CN" altLang="en-US" sz="1600" dirty="0" smtClean="0"/>
              <a:t>        </a:t>
            </a:r>
            <a:endParaRPr lang="en-US" altLang="zh-CN" sz="1600" dirty="0" smtClean="0"/>
          </a:p>
          <a:p>
            <a:r>
              <a:rPr lang="en-US" altLang="zh-CN" sz="3600" dirty="0" smtClean="0"/>
              <a:t>        </a:t>
            </a:r>
            <a:r>
              <a:rPr lang="zh-CN" altLang="en-US" sz="3600" b="1" dirty="0" smtClean="0"/>
              <a:t>三、办理流程</a:t>
            </a:r>
            <a:endParaRPr lang="en-US" altLang="zh-CN" sz="3600" b="1" dirty="0" smtClean="0"/>
          </a:p>
          <a:p>
            <a:r>
              <a:rPr lang="en-US" altLang="zh-CN" sz="3600" dirty="0" smtClean="0"/>
              <a:t>        </a:t>
            </a:r>
            <a:r>
              <a:rPr lang="zh-CN" altLang="en-US" sz="3000" dirty="0" smtClean="0"/>
              <a:t>（一）每年</a:t>
            </a:r>
            <a:r>
              <a:rPr lang="en-US" sz="3000" dirty="0" smtClean="0"/>
              <a:t>4</a:t>
            </a:r>
            <a:r>
              <a:rPr lang="zh-CN" altLang="en-US" sz="3000" dirty="0" smtClean="0"/>
              <a:t>月</a:t>
            </a:r>
            <a:r>
              <a:rPr lang="en-US" sz="3000" dirty="0" smtClean="0"/>
              <a:t>1</a:t>
            </a:r>
            <a:r>
              <a:rPr lang="zh-CN" altLang="en-US" sz="3000" dirty="0" smtClean="0"/>
              <a:t>日</a:t>
            </a:r>
            <a:r>
              <a:rPr lang="en-US" altLang="zh-CN" sz="3000" dirty="0" smtClean="0"/>
              <a:t>—</a:t>
            </a:r>
            <a:r>
              <a:rPr lang="en-US" sz="3000" dirty="0" smtClean="0"/>
              <a:t>4</a:t>
            </a:r>
            <a:r>
              <a:rPr lang="zh-CN" altLang="en-US" sz="3000" dirty="0" smtClean="0"/>
              <a:t>月</a:t>
            </a:r>
            <a:r>
              <a:rPr lang="en-US" sz="3000" dirty="0" smtClean="0"/>
              <a:t>30</a:t>
            </a:r>
            <a:r>
              <a:rPr lang="zh-CN" altLang="en-US" sz="3000" dirty="0" smtClean="0"/>
              <a:t>日在网上申请，登录网址：</a:t>
            </a:r>
            <a:r>
              <a:rPr lang="en-US" altLang="zh-CN" sz="3000" dirty="0" smtClean="0">
                <a:hlinkClick r:id="rId3"/>
              </a:rPr>
              <a:t>http://gxzz.gxeduyun.net/pros//identity/indexxfbc.action</a:t>
            </a:r>
            <a:r>
              <a:rPr lang="zh-CN" altLang="en-US" sz="3000" dirty="0" smtClean="0"/>
              <a:t>，</a:t>
            </a:r>
            <a:endParaRPr lang="en-US" altLang="zh-CN" sz="3000" dirty="0" smtClean="0"/>
          </a:p>
          <a:p>
            <a:r>
              <a:rPr lang="zh-CN" altLang="en-US" sz="3000" dirty="0" smtClean="0"/>
              <a:t>学生可向就业单位所在地学生资助管理部门咨询并提出申请。</a:t>
            </a:r>
            <a:endParaRPr lang="zh-CN" altLang="en-US" sz="3000"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492443"/>
          </a:xfrm>
          <a:prstGeom prst="rect">
            <a:avLst/>
          </a:prstGeom>
        </p:spPr>
        <p:txBody>
          <a:bodyPr vert="horz" wrap="square" lIns="0" tIns="0" rIns="0" bIns="0" rtlCol="0">
            <a:spAutoFit/>
          </a:bodyPr>
          <a:lstStyle/>
          <a:p>
            <a:pPr marR="5080" algn="r"/>
            <a:r>
              <a:rPr lang="zh-CN" altLang="en-US" sz="3200" dirty="0" smtClean="0">
                <a:latin typeface="华文琥珀" panose="02010800040101010101" pitchFamily="2" charset="-122"/>
                <a:ea typeface="华文琥珀" panose="02010800040101010101" pitchFamily="2" charset="-122"/>
                <a:sym typeface="+mn-ea"/>
              </a:rPr>
              <a:t>基层就业学费补偿、国家助学贷款代偿</a:t>
            </a:r>
          </a:p>
        </p:txBody>
      </p:sp>
      <p:sp>
        <p:nvSpPr>
          <p:cNvPr id="11" name="object 11"/>
          <p:cNvSpPr txBox="1">
            <a:spLocks noGrp="1"/>
          </p:cNvSpPr>
          <p:nvPr>
            <p:ph type="title"/>
          </p:nvPr>
        </p:nvSpPr>
        <p:spPr>
          <a:xfrm>
            <a:off x="191135" y="144780"/>
            <a:ext cx="3904601"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项目十二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95406" y="1714488"/>
            <a:ext cx="9501254" cy="3416320"/>
          </a:xfrm>
          <a:prstGeom prst="rect">
            <a:avLst/>
          </a:prstGeom>
        </p:spPr>
        <p:txBody>
          <a:bodyPr wrap="square">
            <a:spAutoFit/>
          </a:bodyPr>
          <a:lstStyle/>
          <a:p>
            <a:r>
              <a:rPr lang="zh-CN" altLang="en-US" sz="3600" b="1" dirty="0" smtClean="0"/>
              <a:t>        （</a:t>
            </a:r>
            <a:r>
              <a:rPr lang="zh-CN" altLang="en-US" sz="3600" dirty="0" smtClean="0"/>
              <a:t>二）申请材料</a:t>
            </a:r>
            <a:endParaRPr lang="en-US" altLang="zh-CN" sz="3600" dirty="0" smtClean="0"/>
          </a:p>
          <a:p>
            <a:r>
              <a:rPr lang="zh-CN" altLang="en-US" sz="3600" dirty="0" smtClean="0"/>
              <a:t>         申请表、高校开具的申请学费证明、身份证、银行储蓄卡、毕业证、劳动合同、二次分配工作地相关材料、缴纳三年社会保险或住房公积金等佐证材料。</a:t>
            </a:r>
          </a:p>
          <a:p>
            <a:endParaRPr lang="en-US" altLang="zh-CN" sz="3600" b="1" dirty="0" smtClean="0"/>
          </a:p>
        </p:txBody>
      </p:sp>
    </p:spTree>
  </p:cSld>
  <p:clrMapOvr>
    <a:masterClrMapping/>
  </p:clrMapOvr>
  <p:transition>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8" name="object 11"/>
          <p:cNvSpPr txBox="1">
            <a:spLocks noGrp="1"/>
          </p:cNvSpPr>
          <p:nvPr>
            <p:ph type="title"/>
          </p:nvPr>
        </p:nvSpPr>
        <p:spPr>
          <a:xfrm>
            <a:off x="2881290" y="357166"/>
            <a:ext cx="4683758" cy="410369"/>
          </a:xfrm>
          <a:prstGeom prst="rect">
            <a:avLst/>
          </a:prstGeom>
        </p:spPr>
        <p:txBody>
          <a:bodyPr vert="horz" wrap="square" lIns="0" tIns="0" rIns="0" bIns="0" rtlCol="0">
            <a:spAutoFit/>
          </a:bodyPr>
          <a:lstStyle/>
          <a:p>
            <a:pPr>
              <a:lnSpc>
                <a:spcPts val="3235"/>
              </a:lnSpc>
            </a:pPr>
            <a:r>
              <a:rPr lang="zh-CN" altLang="en-US" sz="4000" dirty="0">
                <a:latin typeface="微软雅黑" panose="020B0503020204020204" charset="-122"/>
                <a:ea typeface="微软雅黑" panose="020B0503020204020204" charset="-122"/>
              </a:rPr>
              <a:t>学生资助政策宣传月</a:t>
            </a:r>
          </a:p>
        </p:txBody>
      </p:sp>
      <p:sp>
        <p:nvSpPr>
          <p:cNvPr id="12" name="矩形 11"/>
          <p:cNvSpPr/>
          <p:nvPr/>
        </p:nvSpPr>
        <p:spPr>
          <a:xfrm>
            <a:off x="1523968" y="1214422"/>
            <a:ext cx="6357981" cy="342902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p:cNvPicPr>
            <a:picLocks noChangeAspect="1" noChangeArrowheads="1"/>
          </p:cNvPicPr>
          <p:nvPr/>
        </p:nvPicPr>
        <p:blipFill>
          <a:blip r:embed="rId4"/>
          <a:srcRect/>
          <a:stretch>
            <a:fillRect/>
          </a:stretch>
        </p:blipFill>
        <p:spPr bwMode="auto">
          <a:xfrm>
            <a:off x="7881950" y="2071678"/>
            <a:ext cx="3266665" cy="2486457"/>
          </a:xfrm>
          <a:prstGeom prst="rect">
            <a:avLst/>
          </a:prstGeom>
          <a:noFill/>
          <a:ln w="9525">
            <a:noFill/>
            <a:miter lim="800000"/>
            <a:headEnd/>
            <a:tailEnd/>
          </a:ln>
          <a:effectLst/>
        </p:spPr>
      </p:pic>
      <p:pic>
        <p:nvPicPr>
          <p:cNvPr id="15" name="图片 14" descr="精准扶贫"/>
          <p:cNvPicPr>
            <a:picLocks noChangeAspect="1"/>
          </p:cNvPicPr>
          <p:nvPr/>
        </p:nvPicPr>
        <p:blipFill>
          <a:blip r:embed="rId5"/>
          <a:stretch>
            <a:fillRect/>
          </a:stretch>
        </p:blipFill>
        <p:spPr>
          <a:xfrm>
            <a:off x="7881950" y="928670"/>
            <a:ext cx="1818005" cy="1160145"/>
          </a:xfrm>
          <a:prstGeom prst="rect">
            <a:avLst/>
          </a:prstGeom>
        </p:spPr>
      </p:pic>
      <p:sp>
        <p:nvSpPr>
          <p:cNvPr id="16" name="矩形 259"/>
          <p:cNvSpPr>
            <a:spLocks noChangeArrowheads="1"/>
          </p:cNvSpPr>
          <p:nvPr/>
        </p:nvSpPr>
        <p:spPr bwMode="auto">
          <a:xfrm>
            <a:off x="2166910" y="4643446"/>
            <a:ext cx="74295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54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政策咨询热线：</a:t>
            </a:r>
            <a:r>
              <a:rPr lang="en-US" altLang="zh-CN" sz="54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7222527</a:t>
            </a:r>
            <a:endParaRPr lang="zh-CN" altLang="en-US" sz="54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7" name="矩形 259"/>
          <p:cNvSpPr>
            <a:spLocks noChangeArrowheads="1"/>
          </p:cNvSpPr>
          <p:nvPr/>
        </p:nvSpPr>
        <p:spPr bwMode="auto">
          <a:xfrm>
            <a:off x="6453190" y="5643578"/>
            <a:ext cx="35004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b="1"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柳江区学生资助服务中心 宣</a:t>
            </a:r>
          </a:p>
        </p:txBody>
      </p:sp>
      <p:sp>
        <p:nvSpPr>
          <p:cNvPr id="18"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9" name="文本框 5"/>
          <p:cNvSpPr txBox="1"/>
          <p:nvPr/>
        </p:nvSpPr>
        <p:spPr>
          <a:xfrm>
            <a:off x="7953388" y="500042"/>
            <a:ext cx="1778331" cy="460375"/>
          </a:xfrm>
          <a:prstGeom prst="rect">
            <a:avLst/>
          </a:prstGeom>
          <a:noFill/>
        </p:spPr>
        <p:txBody>
          <a:bodyPr wrap="square" rtlCol="0">
            <a:spAutoFit/>
          </a:bodyPr>
          <a:lstStyle/>
          <a:p>
            <a:r>
              <a:rPr lang="en-US" altLang="zh-CN" sz="2400" dirty="0" smtClean="0"/>
              <a:t>2021</a:t>
            </a:r>
            <a:r>
              <a:rPr lang="zh-CN" altLang="en-US" sz="2400" dirty="0" smtClean="0"/>
              <a:t>年</a:t>
            </a:r>
            <a:r>
              <a:rPr lang="en-US" altLang="zh-CN" sz="2400" dirty="0" smtClean="0"/>
              <a:t>9</a:t>
            </a:r>
            <a:r>
              <a:rPr lang="zh-CN" altLang="en-US" sz="2400" dirty="0" smtClean="0"/>
              <a:t>月</a:t>
            </a:r>
            <a:endParaRPr lang="en-US" altLang="zh-CN" sz="24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par>
                          <p:cTn id="17" fill="hold">
                            <p:stCondLst>
                              <p:cond delay="16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childTnLst>
                          </p:cTn>
                        </p:par>
                        <p:par>
                          <p:cTn id="21" fill="hold">
                            <p:stCondLst>
                              <p:cond delay="21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320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7"/>
                                        </p:tgtEl>
                                      </p:cBhvr>
                                    </p:animEffect>
                                    <p:animScale>
                                      <p:cBhvr>
                                        <p:cTn id="3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6" grpId="1"/>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142852"/>
            <a:ext cx="8154035" cy="615553"/>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4000" spc="-5" dirty="0" smtClean="0">
                <a:latin typeface="华文琥珀" panose="02010800040101010101" pitchFamily="2" charset="-122"/>
                <a:ea typeface="华文琥珀" panose="02010800040101010101" pitchFamily="2" charset="-122"/>
              </a:rPr>
              <a:t>           免除在园幼儿保教费政策</a:t>
            </a:r>
            <a:endParaRPr lang="zh-CN" altLang="en-US" sz="4000" spc="-5" dirty="0" smtClean="0">
              <a:solidFill>
                <a:srgbClr val="FF0000"/>
              </a:solidFill>
              <a:latin typeface="微软雅黑" panose="020B0503020204020204" charset="-122"/>
              <a:ea typeface="微软雅黑" panose="020B0503020204020204" charset="-122"/>
            </a:endParaRPr>
          </a:p>
        </p:txBody>
      </p:sp>
      <p:sp>
        <p:nvSpPr>
          <p:cNvPr id="11" name="object 11"/>
          <p:cNvSpPr txBox="1">
            <a:spLocks noGrp="1"/>
          </p:cNvSpPr>
          <p:nvPr>
            <p:ph type="title"/>
          </p:nvPr>
        </p:nvSpPr>
        <p:spPr>
          <a:xfrm>
            <a:off x="191135" y="144780"/>
            <a:ext cx="4118915"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142984"/>
            <a:ext cx="9787006" cy="2308324"/>
          </a:xfrm>
          <a:prstGeom prst="rect">
            <a:avLst/>
          </a:prstGeom>
        </p:spPr>
        <p:txBody>
          <a:bodyPr wrap="square">
            <a:spAutoFit/>
          </a:bodyPr>
          <a:lstStyle/>
          <a:p>
            <a:r>
              <a:rPr lang="zh-CN" altLang="en-US" sz="3600" dirty="0" smtClean="0"/>
              <a:t>      （</a:t>
            </a:r>
            <a:r>
              <a:rPr lang="zh-CN" altLang="en-US" sz="3600" dirty="0" smtClean="0"/>
              <a:t>二）差异化资助</a:t>
            </a:r>
            <a:r>
              <a:rPr lang="zh-CN" altLang="en-US" sz="3600" dirty="0" smtClean="0"/>
              <a:t>：</a:t>
            </a:r>
            <a:r>
              <a:rPr lang="en-US" altLang="zh-CN" sz="3600" dirty="0" smtClean="0"/>
              <a:t>2014</a:t>
            </a:r>
            <a:r>
              <a:rPr lang="zh-CN" altLang="en-US" sz="3600" dirty="0" smtClean="0"/>
              <a:t>年、</a:t>
            </a:r>
            <a:r>
              <a:rPr lang="en-US" altLang="zh-CN" sz="3600" dirty="0" smtClean="0"/>
              <a:t>2015</a:t>
            </a:r>
            <a:r>
              <a:rPr lang="zh-CN" altLang="en-US" sz="3600" dirty="0" smtClean="0"/>
              <a:t>年贫困退出</a:t>
            </a:r>
            <a:r>
              <a:rPr lang="zh-CN" altLang="en-US" sz="3600" dirty="0" smtClean="0"/>
              <a:t>户儿童。</a:t>
            </a:r>
            <a:endParaRPr lang="en-US" altLang="zh-CN" sz="3600" dirty="0" smtClean="0"/>
          </a:p>
          <a:p>
            <a:endParaRPr lang="en-US" altLang="zh-CN" sz="3600" dirty="0" smtClean="0"/>
          </a:p>
          <a:p>
            <a:r>
              <a:rPr lang="en-US" altLang="zh-CN" sz="3600" dirty="0" smtClean="0"/>
              <a:t>        750</a:t>
            </a:r>
            <a:r>
              <a:rPr lang="zh-CN" altLang="en-US" sz="3600" dirty="0" smtClean="0"/>
              <a:t>元</a:t>
            </a:r>
            <a:r>
              <a:rPr lang="en-US" altLang="zh-CN" sz="3600" dirty="0" smtClean="0"/>
              <a:t>/</a:t>
            </a:r>
            <a:r>
              <a:rPr lang="zh-CN" altLang="en-US" sz="3600" dirty="0" smtClean="0"/>
              <a:t>生</a:t>
            </a:r>
            <a:r>
              <a:rPr lang="en-US" altLang="zh-CN" sz="3600" dirty="0" smtClean="0"/>
              <a:t>/</a:t>
            </a:r>
            <a:r>
              <a:rPr lang="zh-CN" altLang="en-US" sz="3600" dirty="0" smtClean="0"/>
              <a:t>年，差额部分向家长收取。</a:t>
            </a:r>
            <a:endParaRPr lang="en-US" altLang="zh-CN" sz="3600" dirty="0" smtClean="0"/>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142852"/>
            <a:ext cx="8154035" cy="615553"/>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4000" spc="-5" dirty="0" smtClean="0">
                <a:latin typeface="华文琥珀" panose="02010800040101010101" pitchFamily="2" charset="-122"/>
                <a:ea typeface="华文琥珀" panose="02010800040101010101" pitchFamily="2" charset="-122"/>
              </a:rPr>
              <a:t>            免除在园幼儿保教费政策</a:t>
            </a:r>
            <a:endParaRPr lang="zh-CN" altLang="en-US" sz="4000" spc="-5" dirty="0" smtClean="0">
              <a:solidFill>
                <a:srgbClr val="FF0000"/>
              </a:solidFill>
              <a:latin typeface="微软雅黑" panose="020B0503020204020204" charset="-122"/>
              <a:ea typeface="微软雅黑" panose="020B0503020204020204" charset="-122"/>
            </a:endParaRPr>
          </a:p>
        </p:txBody>
      </p:sp>
      <p:sp>
        <p:nvSpPr>
          <p:cNvPr id="11" name="object 11"/>
          <p:cNvSpPr txBox="1">
            <a:spLocks noGrp="1"/>
          </p:cNvSpPr>
          <p:nvPr>
            <p:ph type="title"/>
          </p:nvPr>
        </p:nvSpPr>
        <p:spPr>
          <a:xfrm>
            <a:off x="191135" y="144780"/>
            <a:ext cx="4161790"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738282" y="1142984"/>
            <a:ext cx="9787006" cy="3046988"/>
          </a:xfrm>
          <a:prstGeom prst="rect">
            <a:avLst/>
          </a:prstGeom>
        </p:spPr>
        <p:txBody>
          <a:bodyPr wrap="square">
            <a:spAutoFit/>
          </a:bodyPr>
          <a:lstStyle/>
          <a:p>
            <a:r>
              <a:rPr lang="zh-CN" altLang="en-US" sz="3200" b="1" dirty="0" smtClean="0"/>
              <a:t>二、办理流程</a:t>
            </a:r>
            <a:endParaRPr lang="en-US" altLang="zh-CN" sz="3200" b="1" dirty="0" smtClean="0"/>
          </a:p>
          <a:p>
            <a:r>
              <a:rPr lang="zh-CN" altLang="en-US" sz="3200" dirty="0" smtClean="0"/>
              <a:t>       （一）家长书面申请：每年秋季学期家长向就读幼儿园申请。</a:t>
            </a:r>
            <a:endParaRPr lang="en-US" altLang="zh-CN" sz="3200" dirty="0" smtClean="0"/>
          </a:p>
          <a:p>
            <a:r>
              <a:rPr lang="zh-CN" altLang="en-US" sz="3200" dirty="0" smtClean="0"/>
              <a:t>       （二）幼儿园审核、公示、上报上级部门。</a:t>
            </a:r>
            <a:endParaRPr lang="en-US" altLang="zh-CN" sz="3200" dirty="0" smtClean="0"/>
          </a:p>
          <a:p>
            <a:r>
              <a:rPr lang="zh-CN" altLang="en-US" sz="3200" dirty="0" smtClean="0"/>
              <a:t>       （三）资助部门审核、按学期发放至幼儿园。</a:t>
            </a:r>
            <a:endParaRPr lang="en-US" altLang="zh-CN" sz="3200" dirty="0" smtClean="0"/>
          </a:p>
          <a:p>
            <a:r>
              <a:rPr lang="zh-CN" altLang="en-US" sz="3200" dirty="0" smtClean="0"/>
              <a:t>       </a:t>
            </a:r>
            <a:endParaRPr lang="en-US" altLang="zh-CN" sz="3200" dirty="0" smtClean="0"/>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t="-16000" b="-16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998"/>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    广西家庭经济困难学生生活费补助</a:t>
            </a:r>
            <a:endParaRPr lang="zh-CN" altLang="en-US" sz="3600" spc="-5" dirty="0" smtClean="0">
              <a:solidFill>
                <a:srgbClr val="FF0000"/>
              </a:solidFill>
              <a:latin typeface="微软雅黑" panose="020B0503020204020204" charset="-122"/>
              <a:ea typeface="微软雅黑" panose="020B0503020204020204" charset="-122"/>
            </a:endParaRPr>
          </a:p>
        </p:txBody>
      </p:sp>
      <p:sp>
        <p:nvSpPr>
          <p:cNvPr id="11" name="object 11"/>
          <p:cNvSpPr txBox="1">
            <a:spLocks noGrp="1"/>
          </p:cNvSpPr>
          <p:nvPr>
            <p:ph type="title"/>
          </p:nvPr>
        </p:nvSpPr>
        <p:spPr>
          <a:xfrm>
            <a:off x="191135" y="144780"/>
            <a:ext cx="3690287"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23968" y="1142984"/>
            <a:ext cx="9858444" cy="4708981"/>
          </a:xfrm>
          <a:prstGeom prst="rect">
            <a:avLst/>
          </a:prstGeom>
        </p:spPr>
        <p:txBody>
          <a:bodyPr wrap="square">
            <a:spAutoFit/>
          </a:bodyPr>
          <a:lstStyle/>
          <a:p>
            <a:r>
              <a:rPr lang="en-US" altLang="zh-CN" sz="3200" dirty="0" smtClean="0"/>
              <a:t>        </a:t>
            </a:r>
            <a:r>
              <a:rPr lang="zh-CN" altLang="en-US" sz="3200" b="1" dirty="0" smtClean="0"/>
              <a:t>一、对象及资助标准</a:t>
            </a:r>
            <a:endParaRPr lang="en-US" altLang="zh-CN" sz="3200" b="1" dirty="0" smtClean="0"/>
          </a:p>
          <a:p>
            <a:r>
              <a:rPr lang="en-US" altLang="zh-CN" sz="3200" b="1" dirty="0" smtClean="0"/>
              <a:t>        </a:t>
            </a:r>
            <a:r>
              <a:rPr lang="zh-CN" altLang="en-US" sz="3200" dirty="0" smtClean="0"/>
              <a:t>在义务教育阶段学校就读的具有</a:t>
            </a:r>
            <a:r>
              <a:rPr lang="zh-CN" altLang="en-US" sz="3200" b="1" dirty="0" smtClean="0">
                <a:solidFill>
                  <a:srgbClr val="FF0000"/>
                </a:solidFill>
              </a:rPr>
              <a:t>正式学籍</a:t>
            </a:r>
            <a:r>
              <a:rPr lang="zh-CN" altLang="en-US" sz="3200" dirty="0" smtClean="0"/>
              <a:t>的</a:t>
            </a:r>
            <a:r>
              <a:rPr lang="zh-CN" altLang="en-US" sz="3200" b="1" dirty="0" smtClean="0">
                <a:solidFill>
                  <a:srgbClr val="FF0000"/>
                </a:solidFill>
              </a:rPr>
              <a:t>家庭经济困难学生</a:t>
            </a:r>
            <a:r>
              <a:rPr lang="zh-CN" altLang="en-US" sz="3200" dirty="0" smtClean="0"/>
              <a:t>。</a:t>
            </a:r>
            <a:endParaRPr lang="en-US" altLang="zh-CN" sz="3200" dirty="0" smtClean="0"/>
          </a:p>
          <a:p>
            <a:r>
              <a:rPr lang="en-US" altLang="zh-CN" sz="2800" dirty="0" smtClean="0"/>
              <a:t>      </a:t>
            </a:r>
            <a:r>
              <a:rPr lang="zh-CN" altLang="en-US" sz="2800" dirty="0" smtClean="0"/>
              <a:t>（一）</a:t>
            </a:r>
            <a:r>
              <a:rPr lang="zh-CN" altLang="en-US" sz="3200" dirty="0" smtClean="0"/>
              <a:t>寄宿制：</a:t>
            </a:r>
            <a:r>
              <a:rPr lang="zh-CN" altLang="en-US" sz="2800" dirty="0" smtClean="0"/>
              <a:t>资助对象为脱贫家庭儿童（原建档立卡贫困户）、库区移民学生全部纳入，按照学生家庭经济困难程度，优先补助特殊教育学生、特困救助供养家庭子女、最低生活保障家庭子女、因突发事件导致家庭经济困难的子女、孤儿及无人抚养儿童、残疾学生及残疾人子女、建档困难职工家庭子女、低收入家庭独生子女和双女户家庭、革命烈士子女。</a:t>
            </a:r>
          </a:p>
          <a:p>
            <a:endParaRPr lang="zh-CN" altLang="en-US" sz="3200" dirty="0"/>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t="-16000" b="-16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998"/>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    广西家庭经济困难学生生活费补助</a:t>
            </a:r>
            <a:endParaRPr lang="zh-CN" altLang="en-US" sz="3600" spc="-5" dirty="0" smtClean="0">
              <a:solidFill>
                <a:srgbClr val="FF0000"/>
              </a:solidFill>
              <a:latin typeface="微软雅黑" panose="020B0503020204020204" charset="-122"/>
              <a:ea typeface="微软雅黑" panose="020B0503020204020204" charset="-122"/>
            </a:endParaRPr>
          </a:p>
        </p:txBody>
      </p:sp>
      <p:sp>
        <p:nvSpPr>
          <p:cNvPr id="11" name="object 11"/>
          <p:cNvSpPr txBox="1">
            <a:spLocks noGrp="1"/>
          </p:cNvSpPr>
          <p:nvPr>
            <p:ph type="title"/>
          </p:nvPr>
        </p:nvSpPr>
        <p:spPr>
          <a:xfrm>
            <a:off x="191135" y="144780"/>
            <a:ext cx="3690287"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523968" y="1142984"/>
            <a:ext cx="9858444" cy="4585871"/>
          </a:xfrm>
          <a:prstGeom prst="rect">
            <a:avLst/>
          </a:prstGeom>
        </p:spPr>
        <p:txBody>
          <a:bodyPr wrap="square">
            <a:spAutoFit/>
          </a:bodyPr>
          <a:lstStyle/>
          <a:p>
            <a:r>
              <a:rPr lang="zh-CN" altLang="en-US" sz="2800" dirty="0" smtClean="0"/>
              <a:t>         小学</a:t>
            </a:r>
            <a:r>
              <a:rPr lang="en-US" altLang="zh-CN" sz="2800" dirty="0" smtClean="0"/>
              <a:t>1000</a:t>
            </a:r>
            <a:r>
              <a:rPr lang="zh-CN" altLang="en-US" sz="2800" dirty="0" smtClean="0"/>
              <a:t>元</a:t>
            </a:r>
            <a:r>
              <a:rPr lang="en-US" altLang="zh-CN" sz="2800" dirty="0" smtClean="0"/>
              <a:t>/</a:t>
            </a:r>
            <a:r>
              <a:rPr lang="zh-CN" altLang="en-US" sz="2800" dirty="0" smtClean="0"/>
              <a:t>生</a:t>
            </a:r>
            <a:r>
              <a:rPr lang="en-US" altLang="zh-CN" sz="2800" dirty="0" smtClean="0"/>
              <a:t>/</a:t>
            </a:r>
            <a:r>
              <a:rPr lang="zh-CN" altLang="en-US" sz="2800" dirty="0" smtClean="0"/>
              <a:t>年（</a:t>
            </a:r>
            <a:r>
              <a:rPr lang="en-US" altLang="zh-CN" sz="2800" dirty="0" smtClean="0"/>
              <a:t>500</a:t>
            </a:r>
            <a:r>
              <a:rPr lang="zh-CN" altLang="en-US" sz="2800" dirty="0" smtClean="0"/>
              <a:t>元</a:t>
            </a:r>
            <a:r>
              <a:rPr lang="en-US" altLang="zh-CN" sz="2800" dirty="0" smtClean="0"/>
              <a:t>/</a:t>
            </a:r>
            <a:r>
              <a:rPr lang="zh-CN" altLang="en-US" sz="2800" dirty="0" smtClean="0"/>
              <a:t>生</a:t>
            </a:r>
            <a:r>
              <a:rPr lang="en-US" altLang="zh-CN" sz="2800" dirty="0" smtClean="0"/>
              <a:t>/</a:t>
            </a:r>
            <a:r>
              <a:rPr lang="zh-CN" altLang="en-US" sz="2800" dirty="0" smtClean="0"/>
              <a:t>学期）；</a:t>
            </a:r>
            <a:r>
              <a:rPr lang="en-US" altLang="zh-CN" sz="2800" dirty="0" smtClean="0"/>
              <a:t>                                        </a:t>
            </a:r>
          </a:p>
          <a:p>
            <a:r>
              <a:rPr lang="zh-CN" altLang="en-US" sz="2800" dirty="0" smtClean="0"/>
              <a:t>         初中</a:t>
            </a:r>
            <a:r>
              <a:rPr lang="en-US" altLang="zh-CN" sz="2800" dirty="0" smtClean="0"/>
              <a:t>1250</a:t>
            </a:r>
            <a:r>
              <a:rPr lang="zh-CN" altLang="en-US" sz="2800" dirty="0" smtClean="0"/>
              <a:t>元</a:t>
            </a:r>
            <a:r>
              <a:rPr lang="en-US" altLang="zh-CN" sz="2800" dirty="0" smtClean="0"/>
              <a:t>/</a:t>
            </a:r>
            <a:r>
              <a:rPr lang="zh-CN" altLang="en-US" sz="2800" dirty="0" smtClean="0"/>
              <a:t>生</a:t>
            </a:r>
            <a:r>
              <a:rPr lang="en-US" altLang="zh-CN" sz="2800" dirty="0" smtClean="0"/>
              <a:t>/</a:t>
            </a:r>
            <a:r>
              <a:rPr lang="zh-CN" altLang="en-US" sz="2800" dirty="0" smtClean="0"/>
              <a:t>年（</a:t>
            </a:r>
            <a:r>
              <a:rPr lang="en-US" altLang="zh-CN" sz="2800" dirty="0" smtClean="0"/>
              <a:t>625</a:t>
            </a:r>
            <a:r>
              <a:rPr lang="zh-CN" altLang="en-US" sz="2800" dirty="0" smtClean="0"/>
              <a:t>元</a:t>
            </a:r>
            <a:r>
              <a:rPr lang="en-US" altLang="zh-CN" sz="2800" dirty="0" smtClean="0"/>
              <a:t>/</a:t>
            </a:r>
            <a:r>
              <a:rPr lang="zh-CN" altLang="en-US" sz="2800" dirty="0" smtClean="0"/>
              <a:t>生</a:t>
            </a:r>
            <a:r>
              <a:rPr lang="en-US" altLang="zh-CN" sz="2800" dirty="0" smtClean="0"/>
              <a:t>/</a:t>
            </a:r>
            <a:r>
              <a:rPr lang="zh-CN" altLang="en-US" sz="2800" dirty="0" smtClean="0"/>
              <a:t>学期） 。</a:t>
            </a:r>
            <a:endParaRPr lang="en-US" altLang="zh-CN" sz="2800" dirty="0" smtClean="0"/>
          </a:p>
          <a:p>
            <a:endParaRPr lang="en-US" altLang="zh-CN" sz="2800" dirty="0" smtClean="0"/>
          </a:p>
          <a:p>
            <a:r>
              <a:rPr lang="zh-CN" altLang="en-US" sz="2800" dirty="0" smtClean="0"/>
              <a:t>（二）非寄宿制：</a:t>
            </a:r>
            <a:r>
              <a:rPr lang="en-US" altLang="zh-CN" sz="2800" dirty="0" smtClean="0"/>
              <a:t>1</a:t>
            </a:r>
            <a:r>
              <a:rPr lang="zh-CN" altLang="en-US" sz="2800" dirty="0" smtClean="0"/>
              <a:t>、公办和民办学校：脱贫家庭儿童（原建档立卡贫困户）、家庭经济困难残疾学生、</a:t>
            </a:r>
            <a:r>
              <a:rPr lang="zh-CN" altLang="en-US" sz="2800" b="1" dirty="0" smtClean="0">
                <a:solidFill>
                  <a:srgbClr val="FF0000"/>
                </a:solidFill>
              </a:rPr>
              <a:t>农村</a:t>
            </a:r>
            <a:r>
              <a:rPr lang="zh-CN" altLang="en-US" sz="2800" dirty="0" smtClean="0"/>
              <a:t>低保家庭子女、</a:t>
            </a:r>
            <a:r>
              <a:rPr lang="zh-CN" altLang="en-US" sz="2800" b="1" dirty="0" smtClean="0">
                <a:solidFill>
                  <a:srgbClr val="FF0000"/>
                </a:solidFill>
              </a:rPr>
              <a:t>农村</a:t>
            </a:r>
            <a:r>
              <a:rPr lang="zh-CN" altLang="en-US" sz="2800" dirty="0" smtClean="0"/>
              <a:t>特困救助供养学生等</a:t>
            </a:r>
            <a:r>
              <a:rPr lang="en-US" altLang="zh-CN" sz="2800" dirty="0" smtClean="0"/>
              <a:t>4</a:t>
            </a:r>
            <a:r>
              <a:rPr lang="zh-CN" altLang="en-US" sz="2800" dirty="0" smtClean="0"/>
              <a:t>类学生。</a:t>
            </a:r>
            <a:endParaRPr lang="en-US" altLang="zh-CN" sz="2800" dirty="0" smtClean="0"/>
          </a:p>
          <a:p>
            <a:r>
              <a:rPr lang="zh-CN" altLang="en-US" sz="2800" dirty="0" smtClean="0"/>
              <a:t>　　</a:t>
            </a:r>
            <a:r>
              <a:rPr lang="en-US" altLang="zh-CN" sz="2800" dirty="0" smtClean="0"/>
              <a:t>2</a:t>
            </a:r>
            <a:r>
              <a:rPr lang="zh-CN" altLang="en-US" sz="2800" dirty="0" smtClean="0"/>
              <a:t>、在公办学校：烈士子女。</a:t>
            </a:r>
            <a:endParaRPr lang="en-US" altLang="zh-CN" sz="2800" dirty="0" smtClean="0"/>
          </a:p>
          <a:p>
            <a:r>
              <a:rPr lang="zh-CN" altLang="en-US" sz="3200" dirty="0" smtClean="0"/>
              <a:t>      小学</a:t>
            </a:r>
            <a:r>
              <a:rPr lang="en-US" altLang="zh-CN" sz="3200" dirty="0" smtClean="0"/>
              <a:t>500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r>
              <a:rPr lang="en-US" altLang="zh-CN" sz="3200" dirty="0" smtClean="0"/>
              <a:t>250</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学期）；</a:t>
            </a:r>
            <a:r>
              <a:rPr lang="en-US" altLang="zh-CN" sz="3200" dirty="0" smtClean="0"/>
              <a:t>                                        </a:t>
            </a:r>
          </a:p>
          <a:p>
            <a:r>
              <a:rPr lang="zh-CN" altLang="en-US" sz="3200" dirty="0" smtClean="0"/>
              <a:t>      初中</a:t>
            </a:r>
            <a:r>
              <a:rPr lang="en-US" altLang="zh-CN" sz="3200" dirty="0" smtClean="0"/>
              <a:t>625</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年（</a:t>
            </a:r>
            <a:r>
              <a:rPr lang="en-US" altLang="zh-CN" sz="3200" dirty="0" smtClean="0"/>
              <a:t>312.5</a:t>
            </a:r>
            <a:r>
              <a:rPr lang="zh-CN" altLang="en-US" sz="3200" dirty="0" smtClean="0"/>
              <a:t>元</a:t>
            </a:r>
            <a:r>
              <a:rPr lang="en-US" altLang="zh-CN" sz="3200" dirty="0" smtClean="0"/>
              <a:t>/</a:t>
            </a:r>
            <a:r>
              <a:rPr lang="zh-CN" altLang="en-US" sz="3200" dirty="0" smtClean="0"/>
              <a:t>生</a:t>
            </a:r>
            <a:r>
              <a:rPr lang="en-US" altLang="zh-CN" sz="3200" dirty="0" smtClean="0"/>
              <a:t>/</a:t>
            </a:r>
            <a:r>
              <a:rPr lang="zh-CN" altLang="en-US" sz="3200" dirty="0" smtClean="0"/>
              <a:t>学期） 。</a:t>
            </a:r>
            <a:endParaRPr lang="en-US" altLang="zh-CN" sz="3200" dirty="0" smtClean="0"/>
          </a:p>
          <a:p>
            <a:endParaRPr lang="zh-CN" altLang="en-US" sz="3200" dirty="0"/>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t="-16000" b="-16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998"/>
          </a:xfrm>
          <a:prstGeom prst="rect">
            <a:avLst/>
          </a:prstGeom>
        </p:spPr>
        <p:txBody>
          <a:bodyPr vert="horz" wrap="square" lIns="0" tIns="0" rIns="0" bIns="0" rtlCol="0">
            <a:spAutoFit/>
          </a:bodyPr>
          <a:lstStyle/>
          <a:p>
            <a:pPr marR="5080" algn="just" eaLnBrk="1" fontAlgn="auto" latinLnBrk="0" hangingPunct="1">
              <a:lnSpc>
                <a:spcPct val="100000"/>
              </a:lnSpc>
            </a:pPr>
            <a:r>
              <a:rPr lang="zh-CN" altLang="en-US" sz="3600" spc="-5" dirty="0" smtClean="0">
                <a:latin typeface="华文琥珀" panose="02010800040101010101" pitchFamily="2" charset="-122"/>
                <a:ea typeface="华文琥珀" panose="02010800040101010101" pitchFamily="2" charset="-122"/>
              </a:rPr>
              <a:t>广西家庭经济困难学生生活费补助</a:t>
            </a:r>
            <a:endParaRPr lang="zh-CN" altLang="en-US" sz="3600" spc="-5" dirty="0" smtClean="0">
              <a:solidFill>
                <a:srgbClr val="FF0000"/>
              </a:solidFill>
              <a:latin typeface="微软雅黑" panose="020B0503020204020204" charset="-122"/>
              <a:ea typeface="微软雅黑" panose="020B0503020204020204" charset="-122"/>
            </a:endParaRPr>
          </a:p>
        </p:txBody>
      </p:sp>
      <p:sp>
        <p:nvSpPr>
          <p:cNvPr id="11" name="object 11"/>
          <p:cNvSpPr txBox="1">
            <a:spLocks noGrp="1"/>
          </p:cNvSpPr>
          <p:nvPr>
            <p:ph type="title"/>
          </p:nvPr>
        </p:nvSpPr>
        <p:spPr>
          <a:xfrm>
            <a:off x="191135" y="144780"/>
            <a:ext cx="3690287"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项目二</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166778" y="1285860"/>
            <a:ext cx="9501254" cy="3416320"/>
          </a:xfrm>
          <a:prstGeom prst="rect">
            <a:avLst/>
          </a:prstGeom>
        </p:spPr>
        <p:txBody>
          <a:bodyPr wrap="square">
            <a:spAutoFit/>
          </a:bodyPr>
          <a:lstStyle/>
          <a:p>
            <a:r>
              <a:rPr lang="zh-CN" altLang="en-US" sz="3600" b="1" dirty="0" smtClean="0"/>
              <a:t>二、办理流程</a:t>
            </a:r>
            <a:endParaRPr lang="en-US" altLang="zh-CN" sz="3600" b="1" dirty="0" smtClean="0"/>
          </a:p>
          <a:p>
            <a:endParaRPr lang="en-US" altLang="zh-CN" sz="3600" b="1" dirty="0" smtClean="0"/>
          </a:p>
          <a:p>
            <a:r>
              <a:rPr lang="zh-CN" altLang="en-US" sz="3600" dirty="0" smtClean="0"/>
              <a:t>（一）每年秋季学期学生向就读学校提出申请。 </a:t>
            </a:r>
            <a:endParaRPr lang="en-US" altLang="zh-CN" sz="3600" dirty="0" smtClean="0"/>
          </a:p>
          <a:p>
            <a:r>
              <a:rPr lang="zh-CN" altLang="en-US" sz="3600" dirty="0" smtClean="0"/>
              <a:t>（二）学校组织困难学生申请，评议。</a:t>
            </a:r>
            <a:endParaRPr lang="en-US" altLang="zh-CN" sz="3600" dirty="0" smtClean="0"/>
          </a:p>
          <a:p>
            <a:r>
              <a:rPr lang="zh-CN" altLang="en-US" sz="3600" dirty="0" smtClean="0"/>
              <a:t>（三）学校进行审核公示并上报。 </a:t>
            </a:r>
            <a:endParaRPr lang="en-US" altLang="zh-CN" sz="3600" dirty="0" smtClean="0"/>
          </a:p>
          <a:p>
            <a:r>
              <a:rPr lang="zh-CN" altLang="en-US" sz="3600" dirty="0" smtClean="0"/>
              <a:t>（四）资助部门审核、按学期发放。</a:t>
            </a:r>
            <a:endParaRPr lang="zh-CN" altLang="en-US" sz="3600" dirty="0"/>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t="-14000" b="-14000"/>
          </a:stretch>
        </a:blipFill>
        <a:effectLst/>
      </p:bgPr>
    </p:bg>
    <p:spTree>
      <p:nvGrpSpPr>
        <p:cNvPr id="1" name=""/>
        <p:cNvGrpSpPr/>
        <p:nvPr/>
      </p:nvGrpSpPr>
      <p:grpSpPr>
        <a:xfrm>
          <a:off x="0" y="0"/>
          <a:ext cx="0" cy="0"/>
          <a:chOff x="0" y="0"/>
          <a:chExt cx="0" cy="0"/>
        </a:xfrm>
      </p:grpSpPr>
      <p:sp>
        <p:nvSpPr>
          <p:cNvPr id="3" name="object 3"/>
          <p:cNvSpPr/>
          <p:nvPr/>
        </p:nvSpPr>
        <p:spPr>
          <a:xfrm>
            <a:off x="1126655" y="909574"/>
            <a:ext cx="11065510" cy="0"/>
          </a:xfrm>
          <a:custGeom>
            <a:avLst/>
            <a:gdLst/>
            <a:ahLst/>
            <a:cxnLst/>
            <a:rect l="l" t="t" r="r" b="b"/>
            <a:pathLst>
              <a:path w="11065510">
                <a:moveTo>
                  <a:pt x="0" y="0"/>
                </a:moveTo>
                <a:lnTo>
                  <a:pt x="11065344" y="0"/>
                </a:lnTo>
              </a:path>
            </a:pathLst>
          </a:custGeom>
          <a:ln w="9534">
            <a:solidFill>
              <a:srgbClr val="8E1F0C"/>
            </a:solidFill>
          </a:ln>
        </p:spPr>
        <p:txBody>
          <a:bodyPr wrap="square" lIns="0" tIns="0" rIns="0" bIns="0" rtlCol="0"/>
          <a:lstStyle/>
          <a:p>
            <a:endParaRPr>
              <a:solidFill>
                <a:prstClr val="black"/>
              </a:solidFill>
            </a:endParaRPr>
          </a:p>
        </p:txBody>
      </p:sp>
      <p:sp>
        <p:nvSpPr>
          <p:cNvPr id="10" name="object 10"/>
          <p:cNvSpPr txBox="1">
            <a:spLocks noGrp="1"/>
          </p:cNvSpPr>
          <p:nvPr>
            <p:ph type="body" idx="1"/>
          </p:nvPr>
        </p:nvSpPr>
        <p:spPr>
          <a:xfrm>
            <a:off x="3924300" y="214290"/>
            <a:ext cx="8154035" cy="553720"/>
          </a:xfrm>
          <a:prstGeom prst="rect">
            <a:avLst/>
          </a:prstGeom>
        </p:spPr>
        <p:txBody>
          <a:bodyPr vert="horz" wrap="square" lIns="0" tIns="0" rIns="0" bIns="0" rtlCol="0">
            <a:spAutoFit/>
          </a:bodyPr>
          <a:lstStyle/>
          <a:p>
            <a:pPr marR="5080" algn="just" eaLnBrk="1" fontAlgn="auto" latinLnBrk="0" hangingPunct="1">
              <a:lnSpc>
                <a:spcPct val="100000"/>
              </a:lnSpc>
            </a:pPr>
            <a:r>
              <a:rPr lang="en-US" altLang="zh-CN" sz="3600" spc="-5" dirty="0" smtClean="0">
                <a:latin typeface="华文琥珀" panose="02010800040101010101" pitchFamily="2" charset="-122"/>
                <a:ea typeface="华文琥珀" panose="02010800040101010101" pitchFamily="2" charset="-122"/>
              </a:rPr>
              <a:t>      </a:t>
            </a:r>
            <a:r>
              <a:rPr lang="zh-CN" altLang="en-US" sz="3600" dirty="0" smtClean="0">
                <a:latin typeface="华文琥珀" panose="02010800040101010101" pitchFamily="2" charset="-122"/>
                <a:ea typeface="华文琥珀" panose="02010800040101010101" pitchFamily="2" charset="-122"/>
                <a:sym typeface="+mn-ea"/>
              </a:rPr>
              <a:t>农村</a:t>
            </a:r>
            <a:r>
              <a:rPr lang="zh-CN" altLang="en-US" sz="3600" dirty="0">
                <a:latin typeface="华文琥珀" panose="02010800040101010101" pitchFamily="2" charset="-122"/>
                <a:ea typeface="华文琥珀" panose="02010800040101010101" pitchFamily="2" charset="-122"/>
                <a:sym typeface="+mn-ea"/>
              </a:rPr>
              <a:t>义务教育学校营养改善计划</a:t>
            </a:r>
          </a:p>
        </p:txBody>
      </p:sp>
      <p:sp>
        <p:nvSpPr>
          <p:cNvPr id="11" name="object 11"/>
          <p:cNvSpPr txBox="1">
            <a:spLocks noGrp="1"/>
          </p:cNvSpPr>
          <p:nvPr>
            <p:ph type="title"/>
          </p:nvPr>
        </p:nvSpPr>
        <p:spPr>
          <a:xfrm>
            <a:off x="191135" y="144780"/>
            <a:ext cx="3976039" cy="820738"/>
          </a:xfrm>
          <a:prstGeom prst="rect">
            <a:avLst/>
          </a:prstGeom>
        </p:spPr>
        <p:txBody>
          <a:bodyPr vert="horz" wrap="square" lIns="0" tIns="0" rIns="0" bIns="0" rtlCol="0">
            <a:spAutoFit/>
          </a:bodyPr>
          <a:lstStyle/>
          <a:p>
            <a:pPr>
              <a:lnSpc>
                <a:spcPts val="3235"/>
              </a:lnSpc>
            </a:pPr>
            <a:r>
              <a:rPr lang="zh-CN" altLang="en-US" dirty="0" smtClean="0">
                <a:ea typeface="微软雅黑" panose="020B0503020204020204" charset="-122"/>
              </a:rPr>
              <a:t>学生资助政策宣传月</a:t>
            </a:r>
            <a:r>
              <a:rPr lang="en-US" altLang="zh-CN" dirty="0" smtClean="0">
                <a:ea typeface="微软雅黑" panose="020B0503020204020204" charset="-122"/>
              </a:rPr>
              <a:t/>
            </a:r>
            <a:br>
              <a:rPr lang="en-US" altLang="zh-CN" dirty="0" smtClean="0">
                <a:ea typeface="微软雅黑" panose="020B0503020204020204" charset="-122"/>
              </a:rPr>
            </a:br>
            <a:r>
              <a:rPr lang="en-US" altLang="zh-CN" dirty="0" smtClean="0">
                <a:ea typeface="微软雅黑" panose="020B0503020204020204" charset="-122"/>
              </a:rPr>
              <a:t>                    </a:t>
            </a:r>
            <a:r>
              <a:rPr lang="zh-CN" altLang="en-US" sz="2800" dirty="0" smtClean="0">
                <a:ea typeface="微软雅黑" panose="020B0503020204020204" charset="-122"/>
              </a:rPr>
              <a:t>项目三</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166646" y="857232"/>
            <a:ext cx="11930146" cy="4801314"/>
          </a:xfrm>
          <a:prstGeom prst="rect">
            <a:avLst/>
          </a:prstGeom>
        </p:spPr>
        <p:txBody>
          <a:bodyPr wrap="square">
            <a:spAutoFit/>
          </a:bodyPr>
          <a:lstStyle/>
          <a:p>
            <a:r>
              <a:rPr lang="en-US" sz="3600" dirty="0" smtClean="0"/>
              <a:t>        </a:t>
            </a:r>
            <a:r>
              <a:rPr lang="zh-CN" altLang="en-US" sz="3600" dirty="0" smtClean="0"/>
              <a:t>一、</a:t>
            </a:r>
            <a:r>
              <a:rPr sz="3600" dirty="0" smtClean="0"/>
              <a:t>资助对象</a:t>
            </a:r>
          </a:p>
          <a:p>
            <a:r>
              <a:rPr sz="3600" dirty="0" smtClean="0"/>
              <a:t>        农村义务教育阶段的在校生。</a:t>
            </a:r>
            <a:endParaRPr lang="en-US" sz="3600" dirty="0" smtClean="0"/>
          </a:p>
          <a:p>
            <a:endParaRPr dirty="0" smtClean="0"/>
          </a:p>
          <a:p>
            <a:r>
              <a:rPr sz="3600" dirty="0" smtClean="0"/>
              <a:t>    </a:t>
            </a:r>
            <a:r>
              <a:rPr lang="en-US" sz="3600" dirty="0" smtClean="0"/>
              <a:t>    </a:t>
            </a:r>
            <a:r>
              <a:rPr lang="zh-CN" altLang="en-US" sz="3600" dirty="0" smtClean="0"/>
              <a:t>二、</a:t>
            </a:r>
            <a:r>
              <a:rPr sz="3600" dirty="0" smtClean="0"/>
              <a:t>资助标准</a:t>
            </a:r>
          </a:p>
          <a:p>
            <a:r>
              <a:rPr sz="3600" dirty="0" smtClean="0"/>
              <a:t>        每生每天4元，全年780元（按学生在校195天计算）。</a:t>
            </a:r>
          </a:p>
          <a:p>
            <a:endParaRPr lang="en-US" altLang="zh-CN" sz="3600" dirty="0" smtClean="0"/>
          </a:p>
          <a:p>
            <a:r>
              <a:rPr lang="zh-CN" altLang="en-US" sz="3600" dirty="0" smtClean="0"/>
              <a:t>　　三、办理流程  </a:t>
            </a:r>
            <a:endParaRPr lang="en-US" altLang="zh-CN" sz="3600" dirty="0" smtClean="0"/>
          </a:p>
          <a:p>
            <a:r>
              <a:rPr lang="zh-CN" altLang="en-US" sz="3600" dirty="0" smtClean="0"/>
              <a:t>      由学校食堂提供免费午餐，区资助办根据各校在校学生数，开学前申请拨付到各农村学校。</a:t>
            </a:r>
            <a:endParaRPr lang="zh-CN" altLang="en-US" sz="3600" dirty="0"/>
          </a:p>
        </p:txBody>
      </p:sp>
    </p:spTree>
  </p:cSld>
  <p:clrMapOvr>
    <a:masterClrMapping/>
  </p:clrMapOvr>
  <p:transition>
    <p:wheel spokes="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2443</Words>
  <Application>Microsoft Office PowerPoint</Application>
  <PresentationFormat>自定义</PresentationFormat>
  <Paragraphs>228</Paragraphs>
  <Slides>37</Slides>
  <Notes>2</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Theme</vt:lpstr>
      <vt:lpstr>学生资助政策宣传月</vt:lpstr>
      <vt:lpstr>学生资助政策宣传月                     项目一</vt:lpstr>
      <vt:lpstr>学生资助政策宣传月                     项目二</vt:lpstr>
      <vt:lpstr>学生资助政策宣传月                     项目二</vt:lpstr>
      <vt:lpstr>学生资助政策宣传月                     项目二</vt:lpstr>
      <vt:lpstr>学生资助政策宣传月                     项目二</vt:lpstr>
      <vt:lpstr>学生资助政策宣传月                     项目二</vt:lpstr>
      <vt:lpstr>学生资助政策宣传月                     项目二</vt:lpstr>
      <vt:lpstr>学生资助政策宣传月                     项目三</vt:lpstr>
      <vt:lpstr>学生资助政策宣传月                     项目三</vt:lpstr>
      <vt:lpstr>学生资助政策宣传月                     项目四</vt:lpstr>
      <vt:lpstr>学生资助政策宣传月                     项目五</vt:lpstr>
      <vt:lpstr>学生资助政策宣传月                     项目五</vt:lpstr>
      <vt:lpstr>学生资助政策宣传月                     项目五</vt:lpstr>
      <vt:lpstr>学生资助政策宣传月                     项目四</vt:lpstr>
      <vt:lpstr>学生资助政策宣传月                     项目五</vt:lpstr>
      <vt:lpstr>学生资助政策宣传月                     项目五</vt:lpstr>
      <vt:lpstr>学生资助政策宣传月                     项目五</vt:lpstr>
      <vt:lpstr>学生资助政策宣传月                     项目六</vt:lpstr>
      <vt:lpstr>学生资助政策宣传月                     项目六</vt:lpstr>
      <vt:lpstr>学生资助政策宣传月                     项目六</vt:lpstr>
      <vt:lpstr>学生资助政策宣传月                     项目七</vt:lpstr>
      <vt:lpstr>学生资助政策宣传月                     项目七</vt:lpstr>
      <vt:lpstr>学生资助政策宣传月                     项目七</vt:lpstr>
      <vt:lpstr>学生资助政策宣传月                     项目八</vt:lpstr>
      <vt:lpstr>学生资助政策宣传月                     项目八</vt:lpstr>
      <vt:lpstr>学生资助政策宣传月                     项目九</vt:lpstr>
      <vt:lpstr>学生资助政策宣传月                     项目九</vt:lpstr>
      <vt:lpstr>学生资助政策宣传月                   项目十</vt:lpstr>
      <vt:lpstr>学生资助政策宣传月                   项目十</vt:lpstr>
      <vt:lpstr>学生资助政策宣传月                   项目十</vt:lpstr>
      <vt:lpstr>学生资助政策宣传月                   项目十</vt:lpstr>
      <vt:lpstr>学生资助政策宣传月                   项目十一</vt:lpstr>
      <vt:lpstr>学生资助政策宣传月                   项目十二</vt:lpstr>
      <vt:lpstr>学生资助政策宣传月                   项目十二</vt:lpstr>
      <vt:lpstr>学生资助政策宣传月                   项目十二</vt:lpstr>
      <vt:lpstr>学生资助政策宣传月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honggai222</dc:title>
  <dc:creator>Administrator</dc:creator>
  <cp:lastModifiedBy>lenovo</cp:lastModifiedBy>
  <cp:revision>204</cp:revision>
  <cp:lastPrinted>2016-06-24T02:40:00Z</cp:lastPrinted>
  <dcterms:created xsi:type="dcterms:W3CDTF">2016-06-23T08:20:00Z</dcterms:created>
  <dcterms:modified xsi:type="dcterms:W3CDTF">2021-09-02T02:51:42Z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2016-03-08T00:00:00Z</vt:filetime>
  </property>
  <property fmtid="{D5CDD505-2E9C-101B-9397-08002B2CF9AE}" pid="3" name="Creator">
    <vt:lpwstr>Microsoft® PowerPoint® 2010</vt:lpwstr>
  </property>
  <property fmtid="{D5CDD505-2E9C-101B-9397-08002B2CF9AE}" pid="4" name="LastSaved">
    <vt:filetime>2016-06-23T00:00:00Z</vt:filetime>
  </property>
  <property fmtid="{D5CDD505-2E9C-101B-9397-08002B2CF9AE}" pid="5" name="KSOProductBuildVer">
    <vt:lpwstr>2052-10.1.0.7565</vt:lpwstr>
  </property>
</Properties>
</file>